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662" r:id="rId1"/>
  </p:sldMasterIdLst>
  <p:notesMasterIdLst>
    <p:notesMasterId r:id="rId28"/>
  </p:notesMasterIdLst>
  <p:handoutMasterIdLst>
    <p:handoutMasterId r:id="rId29"/>
  </p:handoutMasterIdLst>
  <p:sldIdLst>
    <p:sldId id="294" r:id="rId2"/>
    <p:sldId id="317" r:id="rId3"/>
    <p:sldId id="586" r:id="rId4"/>
    <p:sldId id="591" r:id="rId5"/>
    <p:sldId id="592" r:id="rId6"/>
    <p:sldId id="593" r:id="rId7"/>
    <p:sldId id="587" r:id="rId8"/>
    <p:sldId id="588" r:id="rId9"/>
    <p:sldId id="594" r:id="rId10"/>
    <p:sldId id="283" r:id="rId11"/>
    <p:sldId id="267" r:id="rId12"/>
    <p:sldId id="282" r:id="rId13"/>
    <p:sldId id="272" r:id="rId14"/>
    <p:sldId id="276" r:id="rId15"/>
    <p:sldId id="268" r:id="rId16"/>
    <p:sldId id="270" r:id="rId17"/>
    <p:sldId id="271" r:id="rId18"/>
    <p:sldId id="284" r:id="rId19"/>
    <p:sldId id="273" r:id="rId20"/>
    <p:sldId id="274" r:id="rId21"/>
    <p:sldId id="285" r:id="rId22"/>
    <p:sldId id="261" r:id="rId23"/>
    <p:sldId id="277" r:id="rId24"/>
    <p:sldId id="278" r:id="rId25"/>
    <p:sldId id="259" r:id="rId26"/>
    <p:sldId id="304" r:id="rId27"/>
  </p:sldIdLst>
  <p:sldSz cx="12192000" cy="6858000"/>
  <p:notesSz cx="6735763" cy="9866313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TINYOLLAR, Ayhan" initials="AA" lastIdx="1" clrIdx="0">
    <p:extLst>
      <p:ext uri="{19B8F6BF-5375-455C-9EA6-DF929625EA0E}">
        <p15:presenceInfo xmlns:p15="http://schemas.microsoft.com/office/powerpoint/2012/main" userId="S::A.Altinyollar@iaea.org::55fab932-34ac-498b-8703-c71ad365c2e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9F0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4" autoAdjust="0"/>
    <p:restoredTop sz="94571" autoAdjust="0"/>
  </p:normalViewPr>
  <p:slideViewPr>
    <p:cSldViewPr>
      <p:cViewPr varScale="1">
        <p:scale>
          <a:sx n="76" d="100"/>
          <a:sy n="76" d="100"/>
        </p:scale>
        <p:origin x="330" y="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0" d="100"/>
        <a:sy n="120" d="100"/>
      </p:scale>
      <p:origin x="0" y="162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9356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901" tIns="45450" rIns="90901" bIns="4545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14834" y="0"/>
            <a:ext cx="2919356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901" tIns="45450" rIns="90901" bIns="4545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65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1417"/>
            <a:ext cx="2919356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901" tIns="45450" rIns="90901" bIns="4545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65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14834" y="9371417"/>
            <a:ext cx="2919356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901" tIns="45450" rIns="90901" bIns="4545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2E8F1169-2B9A-4D0D-8540-F9E18DB03E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2009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9356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901" tIns="45450" rIns="90901" bIns="4545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4834" y="0"/>
            <a:ext cx="2919356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901" tIns="45450" rIns="90901" bIns="4545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9375" y="739775"/>
            <a:ext cx="6577013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3577" y="4686499"/>
            <a:ext cx="5388610" cy="4439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901" tIns="45450" rIns="90901" bIns="45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1417"/>
            <a:ext cx="2919356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901" tIns="45450" rIns="90901" bIns="4545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4834" y="9371417"/>
            <a:ext cx="2919356" cy="493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901" tIns="45450" rIns="90901" bIns="4545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1003C5E-DA3B-4703-BBD0-4AA55859E00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5905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9375" y="739775"/>
            <a:ext cx="6577013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50A1E1-C8D9-4447-9192-37BA973CD27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116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9375" y="739775"/>
            <a:ext cx="6577013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Thank you!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50A1E1-C8D9-4447-9192-37BA973CD27A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2464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373" y="1772816"/>
            <a:ext cx="11425271" cy="108012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373" y="3573016"/>
            <a:ext cx="11425271" cy="1608584"/>
          </a:xfrm>
        </p:spPr>
        <p:txBody>
          <a:bodyPr>
            <a:normAutofit/>
          </a:bodyPr>
          <a:lstStyle>
            <a:lvl1pPr marL="0" indent="0" algn="l">
              <a:buNone/>
              <a:defRPr sz="2800" b="1">
                <a:solidFill>
                  <a:schemeClr val="accent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72" y="230872"/>
            <a:ext cx="3407701" cy="76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2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1124748"/>
            <a:ext cx="7315200" cy="360283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rgbClr val="00000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628E-C12F-4F8C-9895-BCD5E3010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198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628E-C12F-4F8C-9895-BCD5E3010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140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628E-C12F-4F8C-9895-BCD5E3010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359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628E-C12F-4F8C-9895-BCD5E3010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58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431373" y="1772816"/>
            <a:ext cx="11425271" cy="1080120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431373" y="3573016"/>
            <a:ext cx="11425271" cy="1608584"/>
          </a:xfrm>
        </p:spPr>
        <p:txBody>
          <a:bodyPr>
            <a:normAutofit/>
          </a:bodyPr>
          <a:lstStyle>
            <a:lvl1pPr marL="0" indent="0" algn="l">
              <a:buNone/>
              <a:defRPr sz="28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76" y="230872"/>
            <a:ext cx="3407697" cy="76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977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628E-C12F-4F8C-9895-BCD5E3010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490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628E-C12F-4F8C-9895-BCD5E3010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250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628E-C12F-4F8C-9895-BCD5E3010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762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628E-C12F-4F8C-9895-BCD5E3010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84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628E-C12F-4F8C-9895-BCD5E3010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020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0628E-C12F-4F8C-9895-BCD5E3010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145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 flipH="1" flipV="1">
            <a:off x="1" y="5301208"/>
            <a:ext cx="8496267" cy="1556792"/>
          </a:xfrm>
          <a:prstGeom prst="rect">
            <a:avLst/>
          </a:prstGeom>
          <a:gradFill flip="none" rotWithShape="1">
            <a:gsLst>
              <a:gs pos="48000">
                <a:schemeClr val="bg1"/>
              </a:gs>
              <a:gs pos="0">
                <a:schemeClr val="accent6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1" name="Rectangle 10"/>
          <p:cNvSpPr/>
          <p:nvPr userDrawn="1"/>
        </p:nvSpPr>
        <p:spPr>
          <a:xfrm>
            <a:off x="3" y="0"/>
            <a:ext cx="12191999" cy="2132856"/>
          </a:xfrm>
          <a:prstGeom prst="rect">
            <a:avLst/>
          </a:prstGeom>
          <a:gradFill flip="none" rotWithShape="1">
            <a:gsLst>
              <a:gs pos="56000">
                <a:schemeClr val="bg1"/>
              </a:gs>
              <a:gs pos="0">
                <a:schemeClr val="accent6"/>
              </a:gs>
            </a:gsLst>
            <a:lin ang="6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dt" sz="half" idx="2"/>
          </p:nvPr>
        </p:nvSpPr>
        <p:spPr bwMode="white">
          <a:xfrm>
            <a:off x="10032437" y="6482725"/>
            <a:ext cx="1247280" cy="293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 sz="quarter" idx="3"/>
          </p:nvPr>
        </p:nvSpPr>
        <p:spPr bwMode="white">
          <a:xfrm>
            <a:off x="7824195" y="6482725"/>
            <a:ext cx="2154700" cy="293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 sz="quarter" idx="4"/>
          </p:nvPr>
        </p:nvSpPr>
        <p:spPr bwMode="white">
          <a:xfrm>
            <a:off x="11296654" y="6482725"/>
            <a:ext cx="679449" cy="293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/>
                </a:solidFill>
                <a:latin typeface="+mn-lt"/>
              </a:defRPr>
            </a:lvl1pPr>
          </a:lstStyle>
          <a:p>
            <a:fld id="{23A0628E-C12F-4F8C-9895-BCD5E3010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361" y="116632"/>
            <a:ext cx="8160907" cy="8640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361" y="1268760"/>
            <a:ext cx="11617291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1026" name="Picture 2" descr="\\iaea.org\Secretariat\MTCD\PublishingCurrent\2017\IAEA\17-42841_LOGO_IAEA_update\Design\Presentation_IAEA\IAEA_Logo_SHORT_vertical_white.pn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2709" y="180054"/>
            <a:ext cx="790571" cy="728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5857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663" r:id="rId1"/>
    <p:sldLayoutId id="2147485664" r:id="rId2"/>
    <p:sldLayoutId id="2147485665" r:id="rId3"/>
    <p:sldLayoutId id="2147485666" r:id="rId4"/>
    <p:sldLayoutId id="2147485667" r:id="rId5"/>
    <p:sldLayoutId id="2147485668" r:id="rId6"/>
    <p:sldLayoutId id="2147485669" r:id="rId7"/>
    <p:sldLayoutId id="2147485670" r:id="rId8"/>
    <p:sldLayoutId id="2147485671" r:id="rId9"/>
    <p:sldLayoutId id="2147485672" r:id="rId10"/>
    <p:sldLayoutId id="2147485673" r:id="rId11"/>
    <p:sldLayoutId id="2147485674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tx2"/>
          </a:solidFill>
          <a:latin typeface="Arial 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rgbClr val="000000"/>
          </a:solidFill>
          <a:latin typeface="Arial 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rgbClr val="000000"/>
          </a:solidFill>
          <a:latin typeface="Arial 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rgbClr val="000000"/>
          </a:solidFill>
          <a:latin typeface="Arial 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rgbClr val="000000"/>
          </a:solidFill>
          <a:latin typeface="Arial 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rgbClr val="000000"/>
          </a:solidFill>
          <a:latin typeface="Arial 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0" y="1700808"/>
            <a:ext cx="12192000" cy="1849831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PFDHA Benchmarking Study</a:t>
            </a:r>
            <a:br>
              <a:rPr lang="en-US" sz="4400" dirty="0"/>
            </a:br>
            <a:r>
              <a:rPr lang="en-US" sz="4400" dirty="0"/>
              <a:t>Step 1: Model Owner Testing</a:t>
            </a:r>
            <a:endParaRPr lang="en-GB" sz="2400" b="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B1F9305-3C51-4539-9DDC-282EAC4643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967832"/>
            <a:ext cx="12192000" cy="1549400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IAEA PFDHA Benchmarking Group</a:t>
            </a:r>
          </a:p>
        </p:txBody>
      </p:sp>
    </p:spTree>
    <p:extLst>
      <p:ext uri="{BB962C8B-B14F-4D97-AF65-F5344CB8AC3E}">
        <p14:creationId xmlns:p14="http://schemas.microsoft.com/office/powerpoint/2010/main" val="2650325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9" t="4610" r="3029" b="19967"/>
          <a:stretch/>
        </p:blipFill>
        <p:spPr>
          <a:xfrm>
            <a:off x="3362160" y="1340768"/>
            <a:ext cx="8575108" cy="5325593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16" t="82440" r="57551" b="10576"/>
          <a:stretch/>
        </p:blipFill>
        <p:spPr>
          <a:xfrm>
            <a:off x="4151784" y="6087330"/>
            <a:ext cx="2881390" cy="493097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4561" y="181905"/>
            <a:ext cx="10041960" cy="585019"/>
          </a:xfrm>
        </p:spPr>
        <p:txBody>
          <a:bodyPr>
            <a:noAutofit/>
          </a:bodyPr>
          <a:lstStyle/>
          <a:p>
            <a:r>
              <a:rPr lang="en-US" sz="2800" dirty="0"/>
              <a:t>Site and sources coordinates for test cases</a:t>
            </a:r>
          </a:p>
        </p:txBody>
      </p:sp>
      <p:sp>
        <p:nvSpPr>
          <p:cNvPr id="18" name="TextBox 17"/>
          <p:cNvSpPr txBox="1"/>
          <p:nvPr/>
        </p:nvSpPr>
        <p:spPr>
          <a:xfrm rot="20054530">
            <a:off x="7372414" y="4091955"/>
            <a:ext cx="15189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Uto</a:t>
            </a:r>
            <a:r>
              <a:rPr lang="en-US" sz="1600" dirty="0"/>
              <a:t> fault source</a:t>
            </a:r>
          </a:p>
        </p:txBody>
      </p:sp>
      <p:sp>
        <p:nvSpPr>
          <p:cNvPr id="19" name="TextBox 18"/>
          <p:cNvSpPr txBox="1"/>
          <p:nvPr/>
        </p:nvSpPr>
        <p:spPr>
          <a:xfrm rot="19479622">
            <a:off x="8940793" y="2577302"/>
            <a:ext cx="20094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Futagawa</a:t>
            </a:r>
            <a:r>
              <a:rPr lang="en-US" sz="1600" dirty="0"/>
              <a:t> fault source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38357" y="2556566"/>
            <a:ext cx="11128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r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= 10 km site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433803" y="3050324"/>
            <a:ext cx="7585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SFZ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site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775228" y="3707154"/>
            <a:ext cx="819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r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= 0  site</a:t>
            </a:r>
          </a:p>
        </p:txBody>
      </p:sp>
      <p:sp>
        <p:nvSpPr>
          <p:cNvPr id="27" name="TextBox 26"/>
          <p:cNvSpPr txBox="1"/>
          <p:nvPr/>
        </p:nvSpPr>
        <p:spPr>
          <a:xfrm rot="20084295">
            <a:off x="3881915" y="4953290"/>
            <a:ext cx="27107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Uto</a:t>
            </a:r>
            <a:r>
              <a:rPr lang="en-US" sz="1600" dirty="0"/>
              <a:t> </a:t>
            </a:r>
            <a:r>
              <a:rPr lang="en-US" sz="1600" dirty="0" err="1"/>
              <a:t>Hanto</a:t>
            </a:r>
            <a:r>
              <a:rPr lang="en-US" sz="1600" dirty="0"/>
              <a:t> North fault source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221907" y="3197361"/>
            <a:ext cx="1330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Base Case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site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FEE4CDD-13AC-4016-B81D-1BED60747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089" y="1334399"/>
            <a:ext cx="3570376" cy="24443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1600" dirty="0"/>
              <a:t>Source geometry parameters:</a:t>
            </a:r>
          </a:p>
          <a:p>
            <a:pPr marL="233363" indent="-233363">
              <a:buFont typeface="+mj-lt"/>
              <a:buAutoNum type="alphaUcPeriod"/>
            </a:pPr>
            <a:r>
              <a:rPr lang="en-US" sz="1600" dirty="0" err="1"/>
              <a:t>Uto</a:t>
            </a:r>
            <a:r>
              <a:rPr lang="en-US" sz="1600" dirty="0"/>
              <a:t> </a:t>
            </a:r>
          </a:p>
          <a:p>
            <a:pPr marL="233363" lvl="1" indent="0">
              <a:buNone/>
            </a:pPr>
            <a:r>
              <a:rPr lang="en-US" sz="1200" dirty="0"/>
              <a:t>L = 22 km (l/L = 0.23)</a:t>
            </a:r>
          </a:p>
          <a:p>
            <a:pPr marL="233363" indent="-233363">
              <a:buFont typeface="+mj-lt"/>
              <a:buAutoNum type="alphaUcPeriod"/>
            </a:pPr>
            <a:r>
              <a:rPr lang="en-US" sz="1600" dirty="0" err="1"/>
              <a:t>Futagawa</a:t>
            </a:r>
            <a:r>
              <a:rPr lang="en-US" sz="1600" dirty="0"/>
              <a:t> + </a:t>
            </a:r>
            <a:r>
              <a:rPr lang="en-US" sz="1600" dirty="0" err="1"/>
              <a:t>Uto</a:t>
            </a:r>
            <a:endParaRPr lang="en-US" sz="1600" dirty="0"/>
          </a:p>
          <a:p>
            <a:pPr marL="233363" lvl="1" indent="0">
              <a:buNone/>
            </a:pPr>
            <a:r>
              <a:rPr lang="en-US" sz="1200" dirty="0"/>
              <a:t>L = 46 km (l/L = 0.37)</a:t>
            </a:r>
          </a:p>
          <a:p>
            <a:pPr marL="233363" indent="-233363">
              <a:buFont typeface="+mj-lt"/>
              <a:buAutoNum type="alphaUcPeriod"/>
            </a:pPr>
            <a:r>
              <a:rPr lang="en-US" sz="1600" dirty="0" err="1"/>
              <a:t>Uto</a:t>
            </a:r>
            <a:r>
              <a:rPr lang="en-US" sz="1600" dirty="0"/>
              <a:t> + </a:t>
            </a:r>
            <a:r>
              <a:rPr lang="en-US" sz="1600" dirty="0" err="1"/>
              <a:t>Uto</a:t>
            </a:r>
            <a:r>
              <a:rPr lang="en-US" sz="1600" dirty="0"/>
              <a:t> </a:t>
            </a:r>
            <a:r>
              <a:rPr lang="en-US" sz="1600" dirty="0" err="1"/>
              <a:t>Hanto</a:t>
            </a:r>
            <a:r>
              <a:rPr lang="en-US" sz="1600" dirty="0"/>
              <a:t> North</a:t>
            </a:r>
          </a:p>
          <a:p>
            <a:pPr marL="233363" lvl="1" indent="0">
              <a:buNone/>
            </a:pPr>
            <a:r>
              <a:rPr lang="en-US" sz="1200" dirty="0"/>
              <a:t>L = 54 km (l/L = 0.1)</a:t>
            </a:r>
          </a:p>
          <a:p>
            <a:pPr marL="233363" indent="-233363">
              <a:buFont typeface="+mj-lt"/>
              <a:buAutoNum type="alphaUcPeriod"/>
            </a:pPr>
            <a:r>
              <a:rPr lang="en-US" sz="1600" dirty="0" err="1"/>
              <a:t>Futagawa</a:t>
            </a:r>
            <a:r>
              <a:rPr lang="en-US" sz="1600" dirty="0"/>
              <a:t> + </a:t>
            </a:r>
            <a:r>
              <a:rPr lang="en-US" sz="1600" dirty="0" err="1"/>
              <a:t>Uto</a:t>
            </a:r>
            <a:r>
              <a:rPr lang="en-US" sz="1600" dirty="0"/>
              <a:t> + </a:t>
            </a:r>
            <a:r>
              <a:rPr lang="en-US" sz="1600" dirty="0" err="1"/>
              <a:t>Uto</a:t>
            </a:r>
            <a:r>
              <a:rPr lang="en-US" sz="1600" dirty="0"/>
              <a:t> </a:t>
            </a:r>
            <a:r>
              <a:rPr lang="en-US" sz="1600" dirty="0" err="1"/>
              <a:t>Hanto</a:t>
            </a:r>
            <a:r>
              <a:rPr lang="en-US" sz="1600" dirty="0"/>
              <a:t> North</a:t>
            </a:r>
          </a:p>
          <a:p>
            <a:pPr marL="233363" lvl="1" indent="0">
              <a:buNone/>
            </a:pPr>
            <a:r>
              <a:rPr lang="en-US" sz="1200" dirty="0"/>
              <a:t>L = 78 km (l/L = 0.37)</a:t>
            </a:r>
          </a:p>
          <a:p>
            <a:pPr marL="233363" lvl="1" indent="0">
              <a:buNone/>
            </a:pP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ED7EE7-1CA1-4D8E-BF42-7BA25BFF9D06}"/>
              </a:ext>
            </a:extLst>
          </p:cNvPr>
          <p:cNvSpPr txBox="1"/>
          <p:nvPr/>
        </p:nvSpPr>
        <p:spPr>
          <a:xfrm>
            <a:off x="259573" y="4247578"/>
            <a:ext cx="27116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000" dirty="0">
                <a:latin typeface="Calibri" panose="020F0502020204030204" pitchFamily="34" charset="0"/>
                <a:cs typeface="Calibri" panose="020F0502020204030204" pitchFamily="34" charset="0"/>
              </a:rPr>
              <a:t>All coordinates (lon, lat) are listed in the Excel file and provided in a shapefile</a:t>
            </a:r>
            <a:endParaRPr 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49" t="82440" r="14998" b="3498"/>
          <a:stretch/>
        </p:blipFill>
        <p:spPr>
          <a:xfrm>
            <a:off x="8633295" y="5590876"/>
            <a:ext cx="3248744" cy="992907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497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107" y="519513"/>
            <a:ext cx="10515600" cy="745280"/>
          </a:xfrm>
        </p:spPr>
        <p:txBody>
          <a:bodyPr>
            <a:normAutofit/>
          </a:bodyPr>
          <a:lstStyle/>
          <a:p>
            <a:r>
              <a:rPr lang="en-US" dirty="0"/>
              <a:t>Base Case – Kumamoto 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107" y="1530798"/>
            <a:ext cx="8623202" cy="369734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Site coordinates (x</a:t>
            </a:r>
            <a:r>
              <a:rPr lang="en-US" sz="24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,y</a:t>
            </a:r>
            <a:r>
              <a:rPr lang="en-US" sz="2400" baseline="-25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 – off-fault = </a:t>
            </a:r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130.7417°, 32.7899°</a:t>
            </a:r>
          </a:p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Site dimension (z) = </a:t>
            </a:r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100 m × 100 m</a:t>
            </a:r>
          </a:p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Closest Distance, FFZ: r =</a:t>
            </a:r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5.22 km</a:t>
            </a:r>
          </a:p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Map Accuracy = </a:t>
            </a:r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Approximately Located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7361320" y="2068382"/>
            <a:ext cx="4396139" cy="4065602"/>
            <a:chOff x="9115424" y="1200149"/>
            <a:chExt cx="2533651" cy="2343151"/>
          </a:xfrm>
        </p:grpSpPr>
        <p:pic>
          <p:nvPicPr>
            <p:cNvPr id="53" name="Picture 52"/>
            <p:cNvPicPr>
              <a:picLocks noChangeAspect="1"/>
            </p:cNvPicPr>
            <p:nvPr/>
          </p:nvPicPr>
          <p:blipFill rotWithShape="1">
            <a:blip r:embed="rId2"/>
            <a:srcRect l="6576" t="18962" r="13694" b="17299"/>
            <a:stretch/>
          </p:blipFill>
          <p:spPr>
            <a:xfrm>
              <a:off x="9115424" y="1200149"/>
              <a:ext cx="2533651" cy="2343151"/>
            </a:xfrm>
            <a:prstGeom prst="rect">
              <a:avLst/>
            </a:prstGeom>
          </p:spPr>
        </p:pic>
        <p:sp>
          <p:nvSpPr>
            <p:cNvPr id="54" name="Rectangle 53"/>
            <p:cNvSpPr/>
            <p:nvPr/>
          </p:nvSpPr>
          <p:spPr>
            <a:xfrm rot="21120902">
              <a:off x="9985549" y="1929991"/>
              <a:ext cx="566820" cy="566820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730" y="4159220"/>
            <a:ext cx="2533651" cy="236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852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/>
          <p:cNvGrpSpPr/>
          <p:nvPr/>
        </p:nvGrpSpPr>
        <p:grpSpPr>
          <a:xfrm>
            <a:off x="3225047" y="1432888"/>
            <a:ext cx="106532" cy="5111257"/>
            <a:chOff x="7510509" y="418391"/>
            <a:chExt cx="106532" cy="5111257"/>
          </a:xfrm>
        </p:grpSpPr>
        <p:cxnSp>
          <p:nvCxnSpPr>
            <p:cNvPr id="103" name="Straight Connector 102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881856" y="1432888"/>
            <a:ext cx="106532" cy="5111257"/>
            <a:chOff x="7510509" y="418391"/>
            <a:chExt cx="106532" cy="5111257"/>
          </a:xfrm>
        </p:grpSpPr>
        <p:cxnSp>
          <p:nvCxnSpPr>
            <p:cNvPr id="99" name="Straight Connector 98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847" y="117020"/>
            <a:ext cx="9898964" cy="719633"/>
          </a:xfrm>
        </p:spPr>
        <p:txBody>
          <a:bodyPr>
            <a:noAutofit/>
          </a:bodyPr>
          <a:lstStyle/>
          <a:p>
            <a:r>
              <a:rPr lang="en-US" sz="3200" dirty="0"/>
              <a:t>Base Case: Distributed fault displacement hazard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8326136" y="1432888"/>
            <a:ext cx="106532" cy="5111257"/>
            <a:chOff x="7510509" y="418391"/>
            <a:chExt cx="106532" cy="5111257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7912957" y="2576374"/>
            <a:ext cx="327334" cy="400110"/>
            <a:chOff x="9465220" y="3126705"/>
            <a:chExt cx="327334" cy="400110"/>
          </a:xfrm>
        </p:grpSpPr>
        <p:sp>
          <p:nvSpPr>
            <p:cNvPr id="18" name="Oval 17"/>
            <p:cNvSpPr/>
            <p:nvPr/>
          </p:nvSpPr>
          <p:spPr>
            <a:xfrm>
              <a:off x="9497066" y="3192657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465220" y="312670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cxnSp>
        <p:nvCxnSpPr>
          <p:cNvPr id="59" name="Straight Connector 58"/>
          <p:cNvCxnSpPr/>
          <p:nvPr/>
        </p:nvCxnSpPr>
        <p:spPr>
          <a:xfrm>
            <a:off x="3228542" y="1427851"/>
            <a:ext cx="67527" cy="3412922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2" name="5-Point Star 61"/>
          <p:cNvSpPr/>
          <p:nvPr/>
        </p:nvSpPr>
        <p:spPr>
          <a:xfrm>
            <a:off x="2795962" y="3510355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/>
          <p:cNvCxnSpPr/>
          <p:nvPr/>
        </p:nvCxnSpPr>
        <p:spPr>
          <a:xfrm>
            <a:off x="904559" y="3137401"/>
            <a:ext cx="35510" cy="1703372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2" name="5-Point Star 81"/>
          <p:cNvSpPr/>
          <p:nvPr/>
        </p:nvSpPr>
        <p:spPr>
          <a:xfrm>
            <a:off x="451451" y="3510355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oup 82"/>
          <p:cNvGrpSpPr/>
          <p:nvPr/>
        </p:nvGrpSpPr>
        <p:grpSpPr>
          <a:xfrm>
            <a:off x="496217" y="3839596"/>
            <a:ext cx="327334" cy="400110"/>
            <a:chOff x="9352366" y="1546858"/>
            <a:chExt cx="327334" cy="400110"/>
          </a:xfrm>
        </p:grpSpPr>
        <p:sp>
          <p:nvSpPr>
            <p:cNvPr id="84" name="Oval 83"/>
            <p:cNvSpPr/>
            <p:nvPr/>
          </p:nvSpPr>
          <p:spPr>
            <a:xfrm>
              <a:off x="9376013" y="1624083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9352366" y="1546858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156" name="Group 155"/>
          <p:cNvGrpSpPr/>
          <p:nvPr/>
        </p:nvGrpSpPr>
        <p:grpSpPr>
          <a:xfrm>
            <a:off x="2861163" y="1770100"/>
            <a:ext cx="341300" cy="794547"/>
            <a:chOff x="2066266" y="2988379"/>
            <a:chExt cx="341300" cy="794547"/>
          </a:xfrm>
        </p:grpSpPr>
        <p:grpSp>
          <p:nvGrpSpPr>
            <p:cNvPr id="63" name="Group 62"/>
            <p:cNvGrpSpPr/>
            <p:nvPr/>
          </p:nvGrpSpPr>
          <p:grpSpPr>
            <a:xfrm>
              <a:off x="2066266" y="2988379"/>
              <a:ext cx="327334" cy="400110"/>
              <a:chOff x="9339618" y="1558131"/>
              <a:chExt cx="327334" cy="400110"/>
            </a:xfrm>
          </p:grpSpPr>
          <p:sp>
            <p:nvSpPr>
              <p:cNvPr id="64" name="Oval 63"/>
              <p:cNvSpPr/>
              <p:nvPr/>
            </p:nvSpPr>
            <p:spPr>
              <a:xfrm>
                <a:off x="9376013" y="1624083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9339618" y="1558131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2067277" y="3382816"/>
              <a:ext cx="327334" cy="400110"/>
              <a:chOff x="9469769" y="2497552"/>
              <a:chExt cx="327334" cy="400110"/>
            </a:xfrm>
          </p:grpSpPr>
          <p:sp>
            <p:nvSpPr>
              <p:cNvPr id="67" name="Oval 66"/>
              <p:cNvSpPr/>
              <p:nvPr/>
            </p:nvSpPr>
            <p:spPr>
              <a:xfrm>
                <a:off x="9501615" y="2563504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9469769" y="249755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sp>
          <p:nvSpPr>
            <p:cNvPr id="106" name="TextBox 105"/>
            <p:cNvSpPr txBox="1"/>
            <p:nvPr/>
          </p:nvSpPr>
          <p:spPr>
            <a:xfrm>
              <a:off x="2078630" y="3185598"/>
              <a:ext cx="3289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</a:rPr>
                <a:t>+</a:t>
              </a:r>
            </a:p>
          </p:txBody>
        </p:sp>
      </p:grpSp>
      <p:cxnSp>
        <p:nvCxnSpPr>
          <p:cNvPr id="107" name="Straight Connector 106"/>
          <p:cNvCxnSpPr/>
          <p:nvPr/>
        </p:nvCxnSpPr>
        <p:spPr>
          <a:xfrm>
            <a:off x="8316429" y="1436905"/>
            <a:ext cx="113153" cy="5107240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7907005" y="1749843"/>
            <a:ext cx="327334" cy="400110"/>
            <a:chOff x="9339618" y="1558131"/>
            <a:chExt cx="327334" cy="400110"/>
          </a:xfrm>
        </p:grpSpPr>
        <p:sp>
          <p:nvSpPr>
            <p:cNvPr id="110" name="Oval 109"/>
            <p:cNvSpPr/>
            <p:nvPr/>
          </p:nvSpPr>
          <p:spPr>
            <a:xfrm>
              <a:off x="9376013" y="1624083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9339618" y="1558131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7908016" y="2159028"/>
            <a:ext cx="327334" cy="400110"/>
            <a:chOff x="9469769" y="2497552"/>
            <a:chExt cx="327334" cy="400110"/>
          </a:xfrm>
        </p:grpSpPr>
        <p:sp>
          <p:nvSpPr>
            <p:cNvPr id="113" name="Oval 112"/>
            <p:cNvSpPr/>
            <p:nvPr/>
          </p:nvSpPr>
          <p:spPr>
            <a:xfrm>
              <a:off x="9501615" y="2563504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9469769" y="2497552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115" name="TextBox 114"/>
          <p:cNvSpPr txBox="1"/>
          <p:nvPr/>
        </p:nvSpPr>
        <p:spPr>
          <a:xfrm>
            <a:off x="7896200" y="191683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7907381" y="2346797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7888521" y="3510355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TextBox 146"/>
          <p:cNvSpPr txBox="1"/>
          <p:nvPr/>
        </p:nvSpPr>
        <p:spPr>
          <a:xfrm>
            <a:off x="3048671" y="807848"/>
            <a:ext cx="4439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FFZ, </a:t>
            </a:r>
            <a:r>
              <a:rPr lang="en-US" i="1" dirty="0"/>
              <a:t>r</a:t>
            </a:r>
            <a:r>
              <a:rPr lang="en-US" dirty="0"/>
              <a:t> = 5.2 km; </a:t>
            </a:r>
            <a:r>
              <a:rPr lang="en-US" i="1" dirty="0"/>
              <a:t>z</a:t>
            </a:r>
            <a:r>
              <a:rPr lang="en-US" dirty="0"/>
              <a:t> = 100 m</a:t>
            </a:r>
          </a:p>
        </p:txBody>
      </p:sp>
      <p:sp>
        <p:nvSpPr>
          <p:cNvPr id="149" name="Left Bracket 148"/>
          <p:cNvSpPr/>
          <p:nvPr/>
        </p:nvSpPr>
        <p:spPr>
          <a:xfrm rot="5400000">
            <a:off x="4789755" y="-2819949"/>
            <a:ext cx="130460" cy="8205496"/>
          </a:xfrm>
          <a:prstGeom prst="lef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TextBox 107"/>
          <p:cNvSpPr txBox="1"/>
          <p:nvPr/>
        </p:nvSpPr>
        <p:spPr>
          <a:xfrm>
            <a:off x="355153" y="3221120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5.2 km</a:t>
            </a:r>
          </a:p>
        </p:txBody>
      </p:sp>
      <p:cxnSp>
        <p:nvCxnSpPr>
          <p:cNvPr id="122" name="Straight Arrow Connector 121"/>
          <p:cNvCxnSpPr/>
          <p:nvPr/>
        </p:nvCxnSpPr>
        <p:spPr>
          <a:xfrm flipV="1">
            <a:off x="538536" y="3521210"/>
            <a:ext cx="372146" cy="1447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>
            <a:off x="2678549" y="3218996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5.2 km</a:t>
            </a:r>
          </a:p>
        </p:txBody>
      </p:sp>
      <p:cxnSp>
        <p:nvCxnSpPr>
          <p:cNvPr id="124" name="Straight Arrow Connector 123"/>
          <p:cNvCxnSpPr/>
          <p:nvPr/>
        </p:nvCxnSpPr>
        <p:spPr>
          <a:xfrm flipV="1">
            <a:off x="2862598" y="3481522"/>
            <a:ext cx="372146" cy="1447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>
            <a:off x="7752184" y="3221120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5.2 km</a:t>
            </a:r>
          </a:p>
        </p:txBody>
      </p:sp>
      <p:cxnSp>
        <p:nvCxnSpPr>
          <p:cNvPr id="126" name="Straight Arrow Connector 125"/>
          <p:cNvCxnSpPr/>
          <p:nvPr/>
        </p:nvCxnSpPr>
        <p:spPr>
          <a:xfrm flipV="1">
            <a:off x="7964905" y="3506654"/>
            <a:ext cx="372146" cy="1447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Right Brace 198"/>
          <p:cNvSpPr/>
          <p:nvPr/>
        </p:nvSpPr>
        <p:spPr>
          <a:xfrm>
            <a:off x="8578015" y="1406058"/>
            <a:ext cx="290583" cy="5160675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TextBox 199"/>
          <p:cNvSpPr txBox="1"/>
          <p:nvPr/>
        </p:nvSpPr>
        <p:spPr>
          <a:xfrm>
            <a:off x="8957732" y="3498063"/>
            <a:ext cx="1353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</a:t>
            </a:r>
            <a:r>
              <a:rPr lang="en-US" dirty="0"/>
              <a:t> 7.2 </a:t>
            </a:r>
          </a:p>
          <a:p>
            <a:pPr algn="ctr"/>
            <a:r>
              <a:rPr lang="en-US" dirty="0"/>
              <a:t>(46+32 </a:t>
            </a:r>
          </a:p>
          <a:p>
            <a:pPr algn="ctr"/>
            <a:r>
              <a:rPr lang="en-US" dirty="0"/>
              <a:t>= 78 km)</a:t>
            </a:r>
          </a:p>
        </p:txBody>
      </p:sp>
      <p:sp>
        <p:nvSpPr>
          <p:cNvPr id="201" name="Right Brace 200"/>
          <p:cNvSpPr/>
          <p:nvPr/>
        </p:nvSpPr>
        <p:spPr>
          <a:xfrm>
            <a:off x="3430654" y="1406058"/>
            <a:ext cx="154966" cy="3457303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TextBox 210"/>
          <p:cNvSpPr txBox="1"/>
          <p:nvPr/>
        </p:nvSpPr>
        <p:spPr>
          <a:xfrm>
            <a:off x="3728857" y="2708920"/>
            <a:ext cx="9989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M</a:t>
            </a:r>
            <a:r>
              <a:rPr lang="en-US" dirty="0"/>
              <a:t> 6.9</a:t>
            </a:r>
          </a:p>
          <a:p>
            <a:pPr algn="ctr"/>
            <a:r>
              <a:rPr lang="en-US" dirty="0"/>
              <a:t>(24 + 22</a:t>
            </a:r>
          </a:p>
          <a:p>
            <a:pPr algn="ctr"/>
            <a:r>
              <a:rPr lang="en-US" dirty="0"/>
              <a:t>= 46 km)</a:t>
            </a:r>
          </a:p>
        </p:txBody>
      </p:sp>
      <p:sp>
        <p:nvSpPr>
          <p:cNvPr id="212" name="Right Brace 211"/>
          <p:cNvSpPr/>
          <p:nvPr/>
        </p:nvSpPr>
        <p:spPr>
          <a:xfrm>
            <a:off x="1076558" y="3126518"/>
            <a:ext cx="173950" cy="1703372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TextBox 212"/>
          <p:cNvSpPr txBox="1"/>
          <p:nvPr/>
        </p:nvSpPr>
        <p:spPr>
          <a:xfrm>
            <a:off x="1271464" y="3573016"/>
            <a:ext cx="9012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M</a:t>
            </a:r>
            <a:r>
              <a:rPr lang="en-US" dirty="0"/>
              <a:t> 6.5</a:t>
            </a:r>
          </a:p>
          <a:p>
            <a:pPr algn="ctr"/>
            <a:r>
              <a:rPr lang="en-US" dirty="0"/>
              <a:t>(22 km)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F22F9AE-9774-4A2F-A913-E1775151AC08}"/>
              </a:ext>
            </a:extLst>
          </p:cNvPr>
          <p:cNvGrpSpPr/>
          <p:nvPr/>
        </p:nvGrpSpPr>
        <p:grpSpPr>
          <a:xfrm>
            <a:off x="5835048" y="1495111"/>
            <a:ext cx="106532" cy="5111257"/>
            <a:chOff x="7510509" y="418391"/>
            <a:chExt cx="106532" cy="5111257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BC95D9F-5117-44D7-B7F6-A12414A68140}"/>
                </a:ext>
              </a:extLst>
            </p:cNvPr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9C51E9A-4C27-4548-8000-5799A440F672}"/>
                </a:ext>
              </a:extLst>
            </p:cNvPr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91CF0F3-4A88-432B-8BFF-27C6D7DCB724}"/>
                </a:ext>
              </a:extLst>
            </p:cNvPr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5755D2FB-DB84-46F4-87F6-EE2FBD572EB0}"/>
              </a:ext>
            </a:extLst>
          </p:cNvPr>
          <p:cNvCxnSpPr>
            <a:cxnSpLocks/>
          </p:cNvCxnSpPr>
          <p:nvPr/>
        </p:nvCxnSpPr>
        <p:spPr>
          <a:xfrm>
            <a:off x="5857751" y="3198483"/>
            <a:ext cx="63378" cy="3385431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0" name="5-Point Star 61">
            <a:extLst>
              <a:ext uri="{FF2B5EF4-FFF2-40B4-BE49-F238E27FC236}">
                <a16:creationId xmlns:a16="http://schemas.microsoft.com/office/drawing/2014/main" id="{62A72A7A-93B1-4DA9-8390-30EE66E46817}"/>
              </a:ext>
            </a:extLst>
          </p:cNvPr>
          <p:cNvSpPr/>
          <p:nvPr/>
        </p:nvSpPr>
        <p:spPr>
          <a:xfrm>
            <a:off x="5405963" y="3572578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CBE5CB2-439F-4B2F-84DE-B8BF982E5083}"/>
              </a:ext>
            </a:extLst>
          </p:cNvPr>
          <p:cNvGrpSpPr/>
          <p:nvPr/>
        </p:nvGrpSpPr>
        <p:grpSpPr>
          <a:xfrm>
            <a:off x="5405963" y="4509120"/>
            <a:ext cx="351581" cy="820903"/>
            <a:chOff x="2043030" y="2962023"/>
            <a:chExt cx="351581" cy="820903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0F8D68BA-64A7-49D3-9DDC-9D8F7DAC04A1}"/>
                </a:ext>
              </a:extLst>
            </p:cNvPr>
            <p:cNvGrpSpPr/>
            <p:nvPr/>
          </p:nvGrpSpPr>
          <p:grpSpPr>
            <a:xfrm>
              <a:off x="2045693" y="2962023"/>
              <a:ext cx="327334" cy="400110"/>
              <a:chOff x="9319045" y="1531775"/>
              <a:chExt cx="327334" cy="400110"/>
            </a:xfrm>
          </p:grpSpPr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48FF6C23-AA4F-421B-A2B7-DCAF8630BDDC}"/>
                  </a:ext>
                </a:extLst>
              </p:cNvPr>
              <p:cNvSpPr/>
              <p:nvPr/>
            </p:nvSpPr>
            <p:spPr>
              <a:xfrm>
                <a:off x="9376013" y="1624083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B0A600AA-C720-4ABF-9A43-13BEB60C6594}"/>
                  </a:ext>
                </a:extLst>
              </p:cNvPr>
              <p:cNvSpPr txBox="1"/>
              <p:nvPr/>
            </p:nvSpPr>
            <p:spPr>
              <a:xfrm>
                <a:off x="9319045" y="1531775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E429489C-1782-4585-A025-D94A07A16FE2}"/>
                </a:ext>
              </a:extLst>
            </p:cNvPr>
            <p:cNvGrpSpPr/>
            <p:nvPr/>
          </p:nvGrpSpPr>
          <p:grpSpPr>
            <a:xfrm>
              <a:off x="2067277" y="3382816"/>
              <a:ext cx="327334" cy="400110"/>
              <a:chOff x="9469769" y="2497552"/>
              <a:chExt cx="327334" cy="400110"/>
            </a:xfrm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9DC53F67-DD11-4395-BDB5-5EA22DDB0086}"/>
                  </a:ext>
                </a:extLst>
              </p:cNvPr>
              <p:cNvSpPr/>
              <p:nvPr/>
            </p:nvSpPr>
            <p:spPr>
              <a:xfrm>
                <a:off x="9501615" y="2563504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77850839-F400-402F-8E8A-742BE695F98F}"/>
                  </a:ext>
                </a:extLst>
              </p:cNvPr>
              <p:cNvSpPr txBox="1"/>
              <p:nvPr/>
            </p:nvSpPr>
            <p:spPr>
              <a:xfrm>
                <a:off x="9469769" y="249755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C100BDD-7A49-4749-B264-0C33BF204CF5}"/>
                </a:ext>
              </a:extLst>
            </p:cNvPr>
            <p:cNvSpPr txBox="1"/>
            <p:nvPr/>
          </p:nvSpPr>
          <p:spPr>
            <a:xfrm>
              <a:off x="2043030" y="3144896"/>
              <a:ext cx="3289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</a:rPr>
                <a:t>+</a:t>
              </a: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FB51C6CC-29E2-4DF4-9460-F397CEACA1E5}"/>
              </a:ext>
            </a:extLst>
          </p:cNvPr>
          <p:cNvSpPr txBox="1"/>
          <p:nvPr/>
        </p:nvSpPr>
        <p:spPr>
          <a:xfrm>
            <a:off x="5288550" y="3281219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5.2 km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38615DD7-98CE-4B68-A3B7-92C5A33BD4F0}"/>
              </a:ext>
            </a:extLst>
          </p:cNvPr>
          <p:cNvCxnSpPr/>
          <p:nvPr/>
        </p:nvCxnSpPr>
        <p:spPr>
          <a:xfrm flipV="1">
            <a:off x="5472599" y="3543745"/>
            <a:ext cx="372146" cy="1447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ight Brace 85">
            <a:extLst>
              <a:ext uri="{FF2B5EF4-FFF2-40B4-BE49-F238E27FC236}">
                <a16:creationId xmlns:a16="http://schemas.microsoft.com/office/drawing/2014/main" id="{DB07FAEA-68A3-48BF-ABC4-213FFDE177DB}"/>
              </a:ext>
            </a:extLst>
          </p:cNvPr>
          <p:cNvSpPr/>
          <p:nvPr/>
        </p:nvSpPr>
        <p:spPr>
          <a:xfrm>
            <a:off x="6040655" y="3140968"/>
            <a:ext cx="154966" cy="3457303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EAF6C80-FD93-4EB2-B721-8201F983861D}"/>
              </a:ext>
            </a:extLst>
          </p:cNvPr>
          <p:cNvSpPr txBox="1"/>
          <p:nvPr/>
        </p:nvSpPr>
        <p:spPr>
          <a:xfrm>
            <a:off x="6180962" y="2771143"/>
            <a:ext cx="13147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M</a:t>
            </a:r>
            <a:r>
              <a:rPr lang="en-US" dirty="0"/>
              <a:t> 7.0</a:t>
            </a:r>
          </a:p>
          <a:p>
            <a:pPr algn="ctr"/>
            <a:r>
              <a:rPr lang="en-US" dirty="0"/>
              <a:t>(22 + 32</a:t>
            </a:r>
          </a:p>
          <a:p>
            <a:pPr algn="ctr"/>
            <a:r>
              <a:rPr lang="en-US" dirty="0"/>
              <a:t>= 54 km)</a:t>
            </a:r>
          </a:p>
        </p:txBody>
      </p:sp>
    </p:spTree>
    <p:extLst>
      <p:ext uri="{BB962C8B-B14F-4D97-AF65-F5344CB8AC3E}">
        <p14:creationId xmlns:p14="http://schemas.microsoft.com/office/powerpoint/2010/main" val="1925106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D4319AB7-84F6-4D37-8576-02BE4E2D2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7" t="6792" r="9154" b="16178"/>
          <a:stretch/>
        </p:blipFill>
        <p:spPr>
          <a:xfrm>
            <a:off x="767408" y="4077072"/>
            <a:ext cx="2634558" cy="22384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483" y="261588"/>
            <a:ext cx="10515600" cy="533585"/>
          </a:xfrm>
        </p:spPr>
        <p:txBody>
          <a:bodyPr>
            <a:noAutofit/>
          </a:bodyPr>
          <a:lstStyle/>
          <a:p>
            <a:r>
              <a:rPr lang="en-US" sz="3200" dirty="0"/>
              <a:t>Base Case Source Logic Tree – single path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5077" t="6792" r="9154" b="16178"/>
          <a:stretch/>
        </p:blipFill>
        <p:spPr>
          <a:xfrm>
            <a:off x="765733" y="3031958"/>
            <a:ext cx="2634558" cy="22384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3327561" y="3003708"/>
            <a:ext cx="1731146" cy="1509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6519" y="3773002"/>
            <a:ext cx="2246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Futagawa</a:t>
            </a:r>
            <a:r>
              <a:rPr lang="en-US" sz="1800" dirty="0"/>
              <a:t> + </a:t>
            </a:r>
            <a:r>
              <a:rPr lang="en-US" sz="1800" dirty="0" err="1"/>
              <a:t>Uto</a:t>
            </a:r>
            <a:r>
              <a:rPr lang="en-US" sz="1800" dirty="0"/>
              <a:t> (1+2)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4116" y="5601070"/>
            <a:ext cx="2605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Futagawa</a:t>
            </a:r>
            <a:r>
              <a:rPr lang="en-US" sz="1800" dirty="0"/>
              <a:t> + </a:t>
            </a:r>
            <a:r>
              <a:rPr lang="en-US" sz="1800" dirty="0" err="1"/>
              <a:t>Uto</a:t>
            </a:r>
            <a:r>
              <a:rPr lang="en-US" sz="1800" dirty="0"/>
              <a:t> + </a:t>
            </a:r>
          </a:p>
          <a:p>
            <a:r>
              <a:rPr lang="en-US" sz="1800" dirty="0" err="1"/>
              <a:t>Uto</a:t>
            </a:r>
            <a:r>
              <a:rPr lang="en-US" sz="1800" dirty="0"/>
              <a:t>-</a:t>
            </a:r>
            <a:r>
              <a:rPr lang="en-US" sz="1800" dirty="0" err="1"/>
              <a:t>Hanto</a:t>
            </a:r>
            <a:r>
              <a:rPr lang="en-US" sz="1800" dirty="0"/>
              <a:t>-North (1+2+3)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8906" y="1874872"/>
            <a:ext cx="2217410" cy="369332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Fault Source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18363" y="1874872"/>
            <a:ext cx="1272850" cy="369332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800" dirty="0"/>
              <a:t>Magnitude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087970" y="1597873"/>
            <a:ext cx="1257809" cy="646331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800" dirty="0"/>
              <a:t>Mean Rate (×10</a:t>
            </a:r>
            <a:r>
              <a:rPr lang="en-US" sz="1800" baseline="30000" dirty="0"/>
              <a:t>-5</a:t>
            </a:r>
            <a:r>
              <a:rPr lang="en-US" sz="1800" dirty="0"/>
              <a:t> yr</a:t>
            </a:r>
            <a:r>
              <a:rPr lang="en-US" sz="1800" baseline="30000" dirty="0"/>
              <a:t>-1</a:t>
            </a:r>
            <a:r>
              <a:rPr lang="en-US" sz="1800" dirty="0"/>
              <a:t>)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751066" y="3003708"/>
            <a:ext cx="1731146" cy="150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3314683" y="4054850"/>
            <a:ext cx="1731146" cy="15092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751066" y="4054850"/>
            <a:ext cx="1731146" cy="15092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3314683" y="5118136"/>
            <a:ext cx="1731146" cy="15092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751066" y="5118136"/>
            <a:ext cx="1731146" cy="15092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107029" y="3004818"/>
            <a:ext cx="1731146" cy="1509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197559" y="4055960"/>
            <a:ext cx="1731146" cy="15092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197559" y="5119246"/>
            <a:ext cx="1731146" cy="15092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7227739" y="3003708"/>
            <a:ext cx="1731146" cy="15092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7227739" y="4054850"/>
            <a:ext cx="1731146" cy="15092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7227739" y="5118136"/>
            <a:ext cx="1731146" cy="15092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5233242" y="275279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8520541" y="3005010"/>
            <a:ext cx="1731146" cy="15092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8520541" y="4056152"/>
            <a:ext cx="1731146" cy="15092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8520541" y="5119438"/>
            <a:ext cx="1731146" cy="150920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3338609" y="1320874"/>
            <a:ext cx="1412457" cy="923330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Max Rupture Length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871864" y="1320874"/>
            <a:ext cx="1198255" cy="923330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Max Rupture Thickness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174540" y="1597873"/>
            <a:ext cx="1053200" cy="646331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Average Dip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120698" y="275279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6.5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120698" y="379432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6.9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120698" y="484250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7.0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343401" y="1874872"/>
            <a:ext cx="1231427" cy="369332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800" dirty="0"/>
              <a:t>Mag PDF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532586" y="265676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9897799" y="3003708"/>
            <a:ext cx="1731146" cy="15092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0403745" y="2752790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18.9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890627" y="378703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46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267885" y="378703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207245" y="3787036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68.6° NW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567229" y="3691012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890523" y="48292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54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267781" y="482923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293808" y="4829233"/>
            <a:ext cx="9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60° NW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567125" y="4760368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9897799" y="4049139"/>
            <a:ext cx="1731146" cy="15092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9897799" y="5106731"/>
            <a:ext cx="1731146" cy="1509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0403745" y="3802096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1.28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403745" y="4850276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3.53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857252" y="272958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22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878972" y="2698493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Uto</a:t>
            </a:r>
            <a:r>
              <a:rPr lang="en-US" sz="1800" dirty="0"/>
              <a:t> (2)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293807" y="2708920"/>
            <a:ext cx="9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60° NW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C73CC7-D567-4783-965E-C3C501ABA0A0}"/>
              </a:ext>
            </a:extLst>
          </p:cNvPr>
          <p:cNvSpPr txBox="1"/>
          <p:nvPr/>
        </p:nvSpPr>
        <p:spPr>
          <a:xfrm>
            <a:off x="10403745" y="5878069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1.28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19DB2124-1709-42F3-99B7-9B13032678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3314683" y="6171941"/>
            <a:ext cx="1731146" cy="15092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8162D4DB-BE20-4640-90E4-B92443F0AB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751066" y="6171941"/>
            <a:ext cx="1731146" cy="15092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CCB4B0B2-5F30-4783-B7EB-938B96D174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197559" y="6173051"/>
            <a:ext cx="1731146" cy="15092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A7504150-99DC-400F-8660-8AFFE3B896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7227739" y="6171941"/>
            <a:ext cx="1731146" cy="15092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8A5F5543-964C-425F-A9FB-7E2AC3BBF8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8520541" y="6173243"/>
            <a:ext cx="1731146" cy="150920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AFA72747-AED5-438A-82BD-F20F3FCB7724}"/>
              </a:ext>
            </a:extLst>
          </p:cNvPr>
          <p:cNvSpPr txBox="1"/>
          <p:nvPr/>
        </p:nvSpPr>
        <p:spPr>
          <a:xfrm>
            <a:off x="9120698" y="5896313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7.2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A50B94F2-0ED9-4768-ACCD-79467C4ECDD7}"/>
              </a:ext>
            </a:extLst>
          </p:cNvPr>
          <p:cNvSpPr txBox="1"/>
          <p:nvPr/>
        </p:nvSpPr>
        <p:spPr>
          <a:xfrm>
            <a:off x="3890523" y="58830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78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1B22D471-6895-4DC8-B69E-BB79429827F0}"/>
              </a:ext>
            </a:extLst>
          </p:cNvPr>
          <p:cNvSpPr txBox="1"/>
          <p:nvPr/>
        </p:nvSpPr>
        <p:spPr>
          <a:xfrm>
            <a:off x="5267781" y="58830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C6E1317-F39E-4C3F-9913-5FADDE510040}"/>
              </a:ext>
            </a:extLst>
          </p:cNvPr>
          <p:cNvSpPr txBox="1"/>
          <p:nvPr/>
        </p:nvSpPr>
        <p:spPr>
          <a:xfrm>
            <a:off x="6207245" y="5883038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64.6° NW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3E66765-CBE7-490B-B779-D0B92EF083F1}"/>
              </a:ext>
            </a:extLst>
          </p:cNvPr>
          <p:cNvSpPr txBox="1"/>
          <p:nvPr/>
        </p:nvSpPr>
        <p:spPr>
          <a:xfrm>
            <a:off x="7567125" y="5814173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C75A44E7-6B84-42B6-80E9-4429BF50D9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9897799" y="6160536"/>
            <a:ext cx="1731146" cy="150920"/>
          </a:xfrm>
          <a:prstGeom prst="rect">
            <a:avLst/>
          </a:prstGeom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id="{BDF3B791-8976-4A63-AEA9-255BFA884451}"/>
              </a:ext>
            </a:extLst>
          </p:cNvPr>
          <p:cNvSpPr txBox="1"/>
          <p:nvPr/>
        </p:nvSpPr>
        <p:spPr>
          <a:xfrm>
            <a:off x="820188" y="4779043"/>
            <a:ext cx="2951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Uto</a:t>
            </a:r>
            <a:r>
              <a:rPr lang="en-US" sz="1800" dirty="0"/>
              <a:t> + </a:t>
            </a:r>
            <a:r>
              <a:rPr lang="en-US" sz="1800" dirty="0" err="1"/>
              <a:t>Uto</a:t>
            </a:r>
            <a:r>
              <a:rPr lang="en-US" sz="1800" dirty="0"/>
              <a:t>-</a:t>
            </a:r>
            <a:r>
              <a:rPr lang="en-US" sz="1800" dirty="0" err="1"/>
              <a:t>Hanto</a:t>
            </a:r>
            <a:r>
              <a:rPr lang="en-US" sz="1800" dirty="0"/>
              <a:t>-North (2+3)</a:t>
            </a:r>
          </a:p>
        </p:txBody>
      </p:sp>
    </p:spTree>
    <p:extLst>
      <p:ext uri="{BB962C8B-B14F-4D97-AF65-F5344CB8AC3E}">
        <p14:creationId xmlns:p14="http://schemas.microsoft.com/office/powerpoint/2010/main" val="3839660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133">
            <a:extLst>
              <a:ext uri="{FF2B5EF4-FFF2-40B4-BE49-F238E27FC236}">
                <a16:creationId xmlns:a16="http://schemas.microsoft.com/office/drawing/2014/main" id="{94210829-934E-4F0F-B481-D5BFA57777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7" t="6792" r="9154" b="16178"/>
          <a:stretch/>
        </p:blipFill>
        <p:spPr>
          <a:xfrm>
            <a:off x="335360" y="3561408"/>
            <a:ext cx="2634558" cy="2238409"/>
          </a:xfrm>
          <a:prstGeom prst="rect">
            <a:avLst/>
          </a:prstGeom>
        </p:spPr>
      </p:pic>
      <p:pic>
        <p:nvPicPr>
          <p:cNvPr id="135" name="Picture 134">
            <a:extLst>
              <a:ext uri="{FF2B5EF4-FFF2-40B4-BE49-F238E27FC236}">
                <a16:creationId xmlns:a16="http://schemas.microsoft.com/office/drawing/2014/main" id="{D23FDC31-E47E-424C-BB4D-9BB024F851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7" t="6792" r="9154" b="16178"/>
          <a:stretch/>
        </p:blipFill>
        <p:spPr>
          <a:xfrm>
            <a:off x="347925" y="2516294"/>
            <a:ext cx="2634558" cy="2238409"/>
          </a:xfrm>
          <a:prstGeom prst="rect">
            <a:avLst/>
          </a:prstGeom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3C1AC972-359D-40B9-A201-031B4F5994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2909753" y="2488044"/>
            <a:ext cx="1731146" cy="150920"/>
          </a:xfrm>
          <a:prstGeom prst="rect">
            <a:avLst/>
          </a:prstGeom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6BA580A9-AB7C-4BCD-972D-37BE8E8CD10F}"/>
              </a:ext>
            </a:extLst>
          </p:cNvPr>
          <p:cNvSpPr txBox="1"/>
          <p:nvPr/>
        </p:nvSpPr>
        <p:spPr>
          <a:xfrm>
            <a:off x="408711" y="3257338"/>
            <a:ext cx="2246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Futagawa</a:t>
            </a:r>
            <a:r>
              <a:rPr lang="en-US" sz="1800" dirty="0"/>
              <a:t> + </a:t>
            </a:r>
            <a:r>
              <a:rPr lang="en-US" sz="1800" dirty="0" err="1"/>
              <a:t>Uto</a:t>
            </a:r>
            <a:r>
              <a:rPr lang="en-US" sz="1800" dirty="0"/>
              <a:t> (1+2)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50F88669-7E90-4D67-B752-9F9E0BFEE297}"/>
              </a:ext>
            </a:extLst>
          </p:cNvPr>
          <p:cNvSpPr txBox="1"/>
          <p:nvPr/>
        </p:nvSpPr>
        <p:spPr>
          <a:xfrm>
            <a:off x="366308" y="5085406"/>
            <a:ext cx="2605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Futagawa</a:t>
            </a:r>
            <a:r>
              <a:rPr lang="en-US" sz="1800" dirty="0"/>
              <a:t> + </a:t>
            </a:r>
            <a:r>
              <a:rPr lang="en-US" sz="1800" dirty="0" err="1"/>
              <a:t>Uto</a:t>
            </a:r>
            <a:r>
              <a:rPr lang="en-US" sz="1800" dirty="0"/>
              <a:t> + </a:t>
            </a:r>
          </a:p>
          <a:p>
            <a:r>
              <a:rPr lang="en-US" sz="1800" dirty="0" err="1"/>
              <a:t>Uto</a:t>
            </a:r>
            <a:r>
              <a:rPr lang="en-US" sz="1800" dirty="0"/>
              <a:t>-</a:t>
            </a:r>
            <a:r>
              <a:rPr lang="en-US" sz="1800" dirty="0" err="1"/>
              <a:t>Hanto</a:t>
            </a:r>
            <a:r>
              <a:rPr lang="en-US" sz="1800" dirty="0"/>
              <a:t>-North (1+2+3)</a:t>
            </a:r>
          </a:p>
        </p:txBody>
      </p:sp>
      <p:pic>
        <p:nvPicPr>
          <p:cNvPr id="139" name="Picture 138">
            <a:extLst>
              <a:ext uri="{FF2B5EF4-FFF2-40B4-BE49-F238E27FC236}">
                <a16:creationId xmlns:a16="http://schemas.microsoft.com/office/drawing/2014/main" id="{9604486D-C3FB-4D0B-BA02-06E4A518F9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333258" y="2488044"/>
            <a:ext cx="1731146" cy="150920"/>
          </a:xfrm>
          <a:prstGeom prst="rect">
            <a:avLst/>
          </a:prstGeom>
        </p:spPr>
      </p:pic>
      <p:pic>
        <p:nvPicPr>
          <p:cNvPr id="140" name="Picture 139">
            <a:extLst>
              <a:ext uri="{FF2B5EF4-FFF2-40B4-BE49-F238E27FC236}">
                <a16:creationId xmlns:a16="http://schemas.microsoft.com/office/drawing/2014/main" id="{BF0FC9E9-F3E6-48EE-B4BB-DAE517D3ED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2896875" y="3539186"/>
            <a:ext cx="1731146" cy="15092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67A57591-7C12-4F5A-8B03-E6684FE457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333258" y="3539186"/>
            <a:ext cx="1731146" cy="150920"/>
          </a:xfrm>
          <a:prstGeom prst="rect">
            <a:avLst/>
          </a:prstGeom>
        </p:spPr>
      </p:pic>
      <p:pic>
        <p:nvPicPr>
          <p:cNvPr id="142" name="Picture 141">
            <a:extLst>
              <a:ext uri="{FF2B5EF4-FFF2-40B4-BE49-F238E27FC236}">
                <a16:creationId xmlns:a16="http://schemas.microsoft.com/office/drawing/2014/main" id="{429ACAA2-C28B-429F-B940-0182D6C2E3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2896875" y="4602472"/>
            <a:ext cx="1731146" cy="150920"/>
          </a:xfrm>
          <a:prstGeom prst="rect">
            <a:avLst/>
          </a:prstGeom>
        </p:spPr>
      </p:pic>
      <p:pic>
        <p:nvPicPr>
          <p:cNvPr id="143" name="Picture 142">
            <a:extLst>
              <a:ext uri="{FF2B5EF4-FFF2-40B4-BE49-F238E27FC236}">
                <a16:creationId xmlns:a16="http://schemas.microsoft.com/office/drawing/2014/main" id="{A2E8FF52-A895-4942-9BC5-13D13A1A03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333258" y="4602472"/>
            <a:ext cx="1731146" cy="150920"/>
          </a:xfrm>
          <a:prstGeom prst="rect">
            <a:avLst/>
          </a:prstGeom>
        </p:spPr>
      </p:pic>
      <p:pic>
        <p:nvPicPr>
          <p:cNvPr id="144" name="Picture 143">
            <a:extLst>
              <a:ext uri="{FF2B5EF4-FFF2-40B4-BE49-F238E27FC236}">
                <a16:creationId xmlns:a16="http://schemas.microsoft.com/office/drawing/2014/main" id="{277E71C8-204B-4363-996B-B4C17672AB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5689221" y="2489154"/>
            <a:ext cx="1731146" cy="150920"/>
          </a:xfrm>
          <a:prstGeom prst="rect">
            <a:avLst/>
          </a:prstGeom>
        </p:spPr>
      </p:pic>
      <p:pic>
        <p:nvPicPr>
          <p:cNvPr id="145" name="Picture 144">
            <a:extLst>
              <a:ext uri="{FF2B5EF4-FFF2-40B4-BE49-F238E27FC236}">
                <a16:creationId xmlns:a16="http://schemas.microsoft.com/office/drawing/2014/main" id="{F09A543D-7CB4-46CC-A604-BB520D6C62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5779751" y="3540296"/>
            <a:ext cx="1731146" cy="150920"/>
          </a:xfrm>
          <a:prstGeom prst="rect">
            <a:avLst/>
          </a:prstGeom>
        </p:spPr>
      </p:pic>
      <p:pic>
        <p:nvPicPr>
          <p:cNvPr id="146" name="Picture 145">
            <a:extLst>
              <a:ext uri="{FF2B5EF4-FFF2-40B4-BE49-F238E27FC236}">
                <a16:creationId xmlns:a16="http://schemas.microsoft.com/office/drawing/2014/main" id="{71196277-79D3-4BD2-B85C-B481723178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5779751" y="4603582"/>
            <a:ext cx="1731146" cy="150920"/>
          </a:xfrm>
          <a:prstGeom prst="rect">
            <a:avLst/>
          </a:prstGeom>
        </p:spPr>
      </p:pic>
      <p:pic>
        <p:nvPicPr>
          <p:cNvPr id="147" name="Picture 146">
            <a:extLst>
              <a:ext uri="{FF2B5EF4-FFF2-40B4-BE49-F238E27FC236}">
                <a16:creationId xmlns:a16="http://schemas.microsoft.com/office/drawing/2014/main" id="{55D1943A-300F-40E1-A776-63278CEE27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809931" y="2488044"/>
            <a:ext cx="1731146" cy="150920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142A015D-6D34-4B77-8C55-FF1837A26D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809931" y="3539186"/>
            <a:ext cx="1731146" cy="150920"/>
          </a:xfrm>
          <a:prstGeom prst="rect">
            <a:avLst/>
          </a:prstGeom>
        </p:spPr>
      </p:pic>
      <p:pic>
        <p:nvPicPr>
          <p:cNvPr id="149" name="Picture 148">
            <a:extLst>
              <a:ext uri="{FF2B5EF4-FFF2-40B4-BE49-F238E27FC236}">
                <a16:creationId xmlns:a16="http://schemas.microsoft.com/office/drawing/2014/main" id="{4F03474B-79FE-47D4-86A5-04369374F1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809931" y="4602472"/>
            <a:ext cx="1731146" cy="150920"/>
          </a:xfrm>
          <a:prstGeom prst="rect">
            <a:avLst/>
          </a:prstGeom>
        </p:spPr>
      </p:pic>
      <p:sp>
        <p:nvSpPr>
          <p:cNvPr id="150" name="TextBox 149">
            <a:extLst>
              <a:ext uri="{FF2B5EF4-FFF2-40B4-BE49-F238E27FC236}">
                <a16:creationId xmlns:a16="http://schemas.microsoft.com/office/drawing/2014/main" id="{1F0A2DC7-30C0-49C5-AA22-A64EBFC801BF}"/>
              </a:ext>
            </a:extLst>
          </p:cNvPr>
          <p:cNvSpPr txBox="1"/>
          <p:nvPr/>
        </p:nvSpPr>
        <p:spPr>
          <a:xfrm>
            <a:off x="4815434" y="223712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3C19554F-7D41-4480-BA3E-05AB0B84B8E5}"/>
              </a:ext>
            </a:extLst>
          </p:cNvPr>
          <p:cNvSpPr txBox="1"/>
          <p:nvPr/>
        </p:nvSpPr>
        <p:spPr>
          <a:xfrm>
            <a:off x="8715932" y="215687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6.5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2ADA1D8-AEA9-4CEF-9FBD-7A1AB5EBE929}"/>
              </a:ext>
            </a:extLst>
          </p:cNvPr>
          <p:cNvSpPr txBox="1"/>
          <p:nvPr/>
        </p:nvSpPr>
        <p:spPr>
          <a:xfrm>
            <a:off x="7114778" y="2141102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38DAD1C-BA40-4F34-B8A0-8AAE658AF351}"/>
              </a:ext>
            </a:extLst>
          </p:cNvPr>
          <p:cNvSpPr txBox="1"/>
          <p:nvPr/>
        </p:nvSpPr>
        <p:spPr>
          <a:xfrm>
            <a:off x="3472819" y="327137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46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A574A60D-79F3-4AAE-ADB3-B86BECF94C11}"/>
              </a:ext>
            </a:extLst>
          </p:cNvPr>
          <p:cNvSpPr txBox="1"/>
          <p:nvPr/>
        </p:nvSpPr>
        <p:spPr>
          <a:xfrm>
            <a:off x="4850077" y="327137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A6881D5F-CAA5-4AC7-A6A8-CD7CB4A22207}"/>
              </a:ext>
            </a:extLst>
          </p:cNvPr>
          <p:cNvSpPr txBox="1"/>
          <p:nvPr/>
        </p:nvSpPr>
        <p:spPr>
          <a:xfrm>
            <a:off x="6054733" y="3271372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68.6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B4EE2940-4A21-425D-B566-7222D2EF168F}"/>
              </a:ext>
            </a:extLst>
          </p:cNvPr>
          <p:cNvSpPr txBox="1"/>
          <p:nvPr/>
        </p:nvSpPr>
        <p:spPr>
          <a:xfrm>
            <a:off x="7149421" y="3175348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997346E0-7E4E-4EB3-8D72-E061934822D8}"/>
              </a:ext>
            </a:extLst>
          </p:cNvPr>
          <p:cNvSpPr txBox="1"/>
          <p:nvPr/>
        </p:nvSpPr>
        <p:spPr>
          <a:xfrm>
            <a:off x="3472715" y="431356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54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A5EB39F6-43E0-43A4-A821-CFEA427E7051}"/>
              </a:ext>
            </a:extLst>
          </p:cNvPr>
          <p:cNvSpPr txBox="1"/>
          <p:nvPr/>
        </p:nvSpPr>
        <p:spPr>
          <a:xfrm>
            <a:off x="4849973" y="431356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5CCF16F1-C146-45C4-A43C-E760316452A2}"/>
              </a:ext>
            </a:extLst>
          </p:cNvPr>
          <p:cNvSpPr txBox="1"/>
          <p:nvPr/>
        </p:nvSpPr>
        <p:spPr>
          <a:xfrm>
            <a:off x="6143700" y="4313569"/>
            <a:ext cx="415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60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EF000AA3-E98F-4066-9EB7-40372391D9AE}"/>
              </a:ext>
            </a:extLst>
          </p:cNvPr>
          <p:cNvSpPr txBox="1"/>
          <p:nvPr/>
        </p:nvSpPr>
        <p:spPr>
          <a:xfrm>
            <a:off x="7149317" y="4244704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BBF62014-F564-444D-B039-32B3036249E7}"/>
              </a:ext>
            </a:extLst>
          </p:cNvPr>
          <p:cNvSpPr txBox="1"/>
          <p:nvPr/>
        </p:nvSpPr>
        <p:spPr>
          <a:xfrm>
            <a:off x="3439444" y="221392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22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91043096-AB99-48CC-ADA0-14AC430AD738}"/>
              </a:ext>
            </a:extLst>
          </p:cNvPr>
          <p:cNvSpPr txBox="1"/>
          <p:nvPr/>
        </p:nvSpPr>
        <p:spPr>
          <a:xfrm>
            <a:off x="461164" y="2182829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Uto</a:t>
            </a:r>
            <a:r>
              <a:rPr lang="en-US" sz="1800" dirty="0"/>
              <a:t> (2)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08F458E6-A9C9-49A5-B6B5-99754E54AB24}"/>
              </a:ext>
            </a:extLst>
          </p:cNvPr>
          <p:cNvSpPr txBox="1"/>
          <p:nvPr/>
        </p:nvSpPr>
        <p:spPr>
          <a:xfrm>
            <a:off x="6142097" y="219325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60</a:t>
            </a:r>
          </a:p>
        </p:txBody>
      </p:sp>
      <p:pic>
        <p:nvPicPr>
          <p:cNvPr id="166" name="Picture 165">
            <a:extLst>
              <a:ext uri="{FF2B5EF4-FFF2-40B4-BE49-F238E27FC236}">
                <a16:creationId xmlns:a16="http://schemas.microsoft.com/office/drawing/2014/main" id="{828D3BA8-6B3C-4643-90D3-E7B17B9DB3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2896875" y="5656277"/>
            <a:ext cx="1731146" cy="150920"/>
          </a:xfrm>
          <a:prstGeom prst="rect">
            <a:avLst/>
          </a:prstGeom>
        </p:spPr>
      </p:pic>
      <p:pic>
        <p:nvPicPr>
          <p:cNvPr id="167" name="Picture 166">
            <a:extLst>
              <a:ext uri="{FF2B5EF4-FFF2-40B4-BE49-F238E27FC236}">
                <a16:creationId xmlns:a16="http://schemas.microsoft.com/office/drawing/2014/main" id="{A5F668B8-70A2-4386-B821-B25AD793FF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333258" y="5656277"/>
            <a:ext cx="1731146" cy="150920"/>
          </a:xfrm>
          <a:prstGeom prst="rect">
            <a:avLst/>
          </a:prstGeom>
        </p:spPr>
      </p:pic>
      <p:pic>
        <p:nvPicPr>
          <p:cNvPr id="168" name="Picture 167">
            <a:extLst>
              <a:ext uri="{FF2B5EF4-FFF2-40B4-BE49-F238E27FC236}">
                <a16:creationId xmlns:a16="http://schemas.microsoft.com/office/drawing/2014/main" id="{A948DE88-CCDB-426D-A2B7-035256A6FA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5779751" y="5657387"/>
            <a:ext cx="1731146" cy="150920"/>
          </a:xfrm>
          <a:prstGeom prst="rect">
            <a:avLst/>
          </a:prstGeom>
        </p:spPr>
      </p:pic>
      <p:pic>
        <p:nvPicPr>
          <p:cNvPr id="169" name="Picture 168">
            <a:extLst>
              <a:ext uri="{FF2B5EF4-FFF2-40B4-BE49-F238E27FC236}">
                <a16:creationId xmlns:a16="http://schemas.microsoft.com/office/drawing/2014/main" id="{71471B3A-9022-4D4C-9929-EC6ECBAACC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809931" y="5656277"/>
            <a:ext cx="1731146" cy="150920"/>
          </a:xfrm>
          <a:prstGeom prst="rect">
            <a:avLst/>
          </a:prstGeom>
        </p:spPr>
      </p:pic>
      <p:sp>
        <p:nvSpPr>
          <p:cNvPr id="171" name="TextBox 170">
            <a:extLst>
              <a:ext uri="{FF2B5EF4-FFF2-40B4-BE49-F238E27FC236}">
                <a16:creationId xmlns:a16="http://schemas.microsoft.com/office/drawing/2014/main" id="{3AB65E36-E132-42A2-80B2-987D66C65A3B}"/>
              </a:ext>
            </a:extLst>
          </p:cNvPr>
          <p:cNvSpPr txBox="1"/>
          <p:nvPr/>
        </p:nvSpPr>
        <p:spPr>
          <a:xfrm>
            <a:off x="3472715" y="536737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78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75A1FDA2-F696-4E31-B1D4-B5A55E1751F8}"/>
              </a:ext>
            </a:extLst>
          </p:cNvPr>
          <p:cNvSpPr txBox="1"/>
          <p:nvPr/>
        </p:nvSpPr>
        <p:spPr>
          <a:xfrm>
            <a:off x="4849973" y="536737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21098254-8793-4F31-B97B-F262118CAD7C}"/>
              </a:ext>
            </a:extLst>
          </p:cNvPr>
          <p:cNvSpPr txBox="1"/>
          <p:nvPr/>
        </p:nvSpPr>
        <p:spPr>
          <a:xfrm>
            <a:off x="6054733" y="536737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64.6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1630E6F7-254B-4E9D-98EA-0E69E419329E}"/>
              </a:ext>
            </a:extLst>
          </p:cNvPr>
          <p:cNvSpPr txBox="1"/>
          <p:nvPr/>
        </p:nvSpPr>
        <p:spPr>
          <a:xfrm>
            <a:off x="7149317" y="5298509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18EE5237-0116-4EF7-8A80-1E5E129E46C2}"/>
              </a:ext>
            </a:extLst>
          </p:cNvPr>
          <p:cNvSpPr txBox="1"/>
          <p:nvPr/>
        </p:nvSpPr>
        <p:spPr>
          <a:xfrm>
            <a:off x="402380" y="4263379"/>
            <a:ext cx="2951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Uto</a:t>
            </a:r>
            <a:r>
              <a:rPr lang="en-US" sz="1800" dirty="0"/>
              <a:t> + </a:t>
            </a:r>
            <a:r>
              <a:rPr lang="en-US" sz="1800" dirty="0" err="1"/>
              <a:t>Uto</a:t>
            </a:r>
            <a:r>
              <a:rPr lang="en-US" sz="1800" dirty="0"/>
              <a:t>-</a:t>
            </a:r>
            <a:r>
              <a:rPr lang="en-US" sz="1800" dirty="0" err="1"/>
              <a:t>Hanto</a:t>
            </a:r>
            <a:r>
              <a:rPr lang="en-US" sz="1800" dirty="0"/>
              <a:t>-North (2+3)</a:t>
            </a:r>
          </a:p>
        </p:txBody>
      </p:sp>
      <p:pic>
        <p:nvPicPr>
          <p:cNvPr id="68" name="Picture 67"/>
          <p:cNvPicPr>
            <a:picLocks noChangeAspect="1"/>
          </p:cNvPicPr>
          <p:nvPr/>
        </p:nvPicPr>
        <p:blipFill rotWithShape="1">
          <a:blip r:embed="rId4"/>
          <a:srcRect l="2421" t="8177" r="9714" b="10321"/>
          <a:stretch/>
        </p:blipFill>
        <p:spPr>
          <a:xfrm>
            <a:off x="8506435" y="5152956"/>
            <a:ext cx="1437611" cy="1175318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 rotWithShape="1">
          <a:blip r:embed="rId4"/>
          <a:srcRect l="2421" t="8177" r="9714" b="10321"/>
          <a:stretch/>
        </p:blipFill>
        <p:spPr>
          <a:xfrm>
            <a:off x="9897799" y="1982558"/>
            <a:ext cx="1437611" cy="1175318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4"/>
          <a:srcRect l="2421" t="8177" r="9714" b="10321"/>
          <a:stretch/>
        </p:blipFill>
        <p:spPr>
          <a:xfrm>
            <a:off x="8506435" y="1982558"/>
            <a:ext cx="1437611" cy="11753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70" y="159111"/>
            <a:ext cx="11623074" cy="533585"/>
          </a:xfrm>
        </p:spPr>
        <p:txBody>
          <a:bodyPr>
            <a:noAutofit/>
          </a:bodyPr>
          <a:lstStyle/>
          <a:p>
            <a:r>
              <a:rPr lang="en-US" sz="2400" dirty="0"/>
              <a:t>Base Case Source Logic Tree – multi-path. Model epistemic uncertainty in source mag and rate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8906" y="1067329"/>
            <a:ext cx="2217410" cy="307777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Fault Source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718363" y="1067329"/>
            <a:ext cx="1272850" cy="307777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400" dirty="0"/>
              <a:t>Magnitude*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087970" y="851886"/>
            <a:ext cx="1257809" cy="523220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400" dirty="0"/>
              <a:t>Mean Rate** (×10</a:t>
            </a:r>
            <a:r>
              <a:rPr lang="en-US" sz="1400" baseline="30000" dirty="0"/>
              <a:t>-5</a:t>
            </a:r>
            <a:r>
              <a:rPr lang="en-US" sz="1400" dirty="0"/>
              <a:t> yr</a:t>
            </a:r>
            <a:r>
              <a:rPr lang="en-US" sz="1400" baseline="30000" dirty="0"/>
              <a:t>-1</a:t>
            </a:r>
            <a:r>
              <a:rPr lang="en-US" sz="1400" dirty="0"/>
              <a:t>)</a:t>
            </a: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8520541" y="2505277"/>
            <a:ext cx="1731146" cy="15092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8520541" y="5640445"/>
            <a:ext cx="1731146" cy="150920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3338609" y="851886"/>
            <a:ext cx="1412457" cy="523220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Max Rupture Length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908774" y="636442"/>
            <a:ext cx="1108057" cy="738664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Max Rupture Thickness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174540" y="851886"/>
            <a:ext cx="1053200" cy="523220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Average Dip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343401" y="1067329"/>
            <a:ext cx="1231427" cy="307777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400" dirty="0"/>
              <a:t>Mag PDF</a:t>
            </a: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3"/>
          <a:srcRect l="7862" t="30707" r="22629" b="47492"/>
          <a:stretch/>
        </p:blipFill>
        <p:spPr>
          <a:xfrm>
            <a:off x="9897799" y="2503975"/>
            <a:ext cx="1489671" cy="1328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9590" y="5938752"/>
            <a:ext cx="65096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Notes:</a:t>
            </a:r>
          </a:p>
          <a:p>
            <a:r>
              <a:rPr lang="en-US" sz="1200" i="1" dirty="0"/>
              <a:t># the complete list of parameters is listed in the excel file</a:t>
            </a:r>
          </a:p>
          <a:p>
            <a:r>
              <a:rPr lang="en-US" sz="1200" i="1" dirty="0"/>
              <a:t>*Magnitude uncertainty reflects a factor of 2 uncertainty in seismic moment per event for each source</a:t>
            </a:r>
          </a:p>
          <a:p>
            <a:r>
              <a:rPr lang="en-US" sz="1200" i="1" dirty="0"/>
              <a:t>**Mean rate uncertainty is a factor of 3 about the middle branch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8780947" y="1720145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6.7    </a:t>
            </a:r>
            <a:r>
              <a:rPr lang="en-US" sz="1800" i="1" dirty="0"/>
              <a:t>[0.2]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8791580" y="2283670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6.5    </a:t>
            </a:r>
            <a:r>
              <a:rPr lang="en-US" sz="1800" i="1" dirty="0"/>
              <a:t>[0.6]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8780947" y="2857829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6.3    </a:t>
            </a:r>
            <a:r>
              <a:rPr lang="en-US" sz="1800" i="1" dirty="0"/>
              <a:t>[0.2]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10200456" y="1720145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56.7    </a:t>
            </a:r>
            <a:r>
              <a:rPr lang="en-US" sz="1800" i="1" dirty="0"/>
              <a:t>[0.2]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0179900" y="2283670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18.9    </a:t>
            </a:r>
            <a:r>
              <a:rPr lang="en-US" sz="1800" i="1" dirty="0"/>
              <a:t>[0.6]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10226974" y="2857829"/>
            <a:ext cx="1172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6.3    </a:t>
            </a:r>
            <a:r>
              <a:rPr lang="en-US" sz="1800" i="1" dirty="0"/>
              <a:t>[0.2]</a:t>
            </a:r>
          </a:p>
        </p:txBody>
      </p:sp>
      <p:pic>
        <p:nvPicPr>
          <p:cNvPr id="176" name="Picture 175">
            <a:extLst>
              <a:ext uri="{FF2B5EF4-FFF2-40B4-BE49-F238E27FC236}">
                <a16:creationId xmlns:a16="http://schemas.microsoft.com/office/drawing/2014/main" id="{7371E1C0-C484-4421-8465-844B751A94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1" t="8177" r="9714" b="10321"/>
          <a:stretch/>
        </p:blipFill>
        <p:spPr>
          <a:xfrm>
            <a:off x="9952928" y="4582119"/>
            <a:ext cx="1437611" cy="1175318"/>
          </a:xfrm>
          <a:prstGeom prst="rect">
            <a:avLst/>
          </a:prstGeom>
        </p:spPr>
      </p:pic>
      <p:pic>
        <p:nvPicPr>
          <p:cNvPr id="177" name="Picture 176">
            <a:extLst>
              <a:ext uri="{FF2B5EF4-FFF2-40B4-BE49-F238E27FC236}">
                <a16:creationId xmlns:a16="http://schemas.microsoft.com/office/drawing/2014/main" id="{E1A9689D-F5AB-4AF7-BFF2-17F1B762F2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22629" b="47492"/>
          <a:stretch/>
        </p:blipFill>
        <p:spPr>
          <a:xfrm>
            <a:off x="9952928" y="5103536"/>
            <a:ext cx="1489671" cy="1328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81519B-E6D3-4C77-A9F2-2442C3C97633}"/>
              </a:ext>
            </a:extLst>
          </p:cNvPr>
          <p:cNvSpPr txBox="1"/>
          <p:nvPr/>
        </p:nvSpPr>
        <p:spPr>
          <a:xfrm>
            <a:off x="11345779" y="4351286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#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3902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63822"/>
            <a:ext cx="8409554" cy="1308362"/>
          </a:xfrm>
        </p:spPr>
        <p:txBody>
          <a:bodyPr>
            <a:normAutofit/>
          </a:bodyPr>
          <a:lstStyle/>
          <a:p>
            <a:r>
              <a:rPr lang="en-US" dirty="0"/>
              <a:t>Sensitivity Cases – Kumamoto 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6608" y="918542"/>
            <a:ext cx="6860674" cy="595575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>
                <a:solidFill>
                  <a:schemeClr val="tx1"/>
                </a:solidFill>
              </a:rPr>
              <a:t>Case 1: source is SFZ (not FFZ)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coordinates (x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r>
              <a:rPr lang="en-US" dirty="0">
                <a:solidFill>
                  <a:schemeClr val="tx1"/>
                </a:solidFill>
              </a:rPr>
              <a:t>) – off-fault = </a:t>
            </a:r>
            <a:r>
              <a:rPr lang="en-US" b="1" dirty="0">
                <a:solidFill>
                  <a:schemeClr val="tx1"/>
                </a:solidFill>
              </a:rPr>
              <a:t>130.7417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32.7899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Site dimension (</a:t>
            </a:r>
            <a:r>
              <a:rPr lang="en-US" i="1" dirty="0">
                <a:solidFill>
                  <a:schemeClr val="tx1"/>
                </a:solidFill>
              </a:rPr>
              <a:t>z</a:t>
            </a:r>
            <a:r>
              <a:rPr lang="en-US" dirty="0">
                <a:solidFill>
                  <a:schemeClr val="tx1"/>
                </a:solidFill>
              </a:rPr>
              <a:t>) = </a:t>
            </a:r>
            <a:r>
              <a:rPr lang="en-US" b="1" dirty="0">
                <a:solidFill>
                  <a:schemeClr val="tx1"/>
                </a:solidFill>
              </a:rPr>
              <a:t>100 m × 100 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Closest Distance, SFZ: </a:t>
            </a:r>
            <a:r>
              <a:rPr lang="en-US" i="1" dirty="0">
                <a:solidFill>
                  <a:schemeClr val="tx1"/>
                </a:solidFill>
                <a:latin typeface="Calibri" panose="020F0502020204030204" pitchFamily="34" charset="0"/>
              </a:rPr>
              <a:t>r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=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0.60 km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Map Accuracy =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Inferred</a:t>
            </a:r>
          </a:p>
          <a:p>
            <a:pPr marL="0" indent="0">
              <a:buNone/>
            </a:pPr>
            <a:endParaRPr lang="en-US" u="sng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u="sng" dirty="0">
                <a:solidFill>
                  <a:schemeClr val="tx1"/>
                </a:solidFill>
              </a:rPr>
              <a:t>Case 2: site is </a:t>
            </a:r>
            <a:r>
              <a:rPr lang="en-US" i="1" u="sng" dirty="0">
                <a:solidFill>
                  <a:schemeClr val="tx1"/>
                </a:solidFill>
              </a:rPr>
              <a:t>ON</a:t>
            </a:r>
            <a:r>
              <a:rPr lang="en-US" u="sng" dirty="0">
                <a:solidFill>
                  <a:schemeClr val="tx1"/>
                </a:solidFill>
              </a:rPr>
              <a:t> FFZ (principal faulting)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coordinates (x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) – on-fault = </a:t>
            </a:r>
            <a:r>
              <a:rPr lang="en-US" b="1" dirty="0">
                <a:solidFill>
                  <a:schemeClr val="tx1"/>
                </a:solidFill>
              </a:rPr>
              <a:t>130.7656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32.7474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</a:p>
          <a:p>
            <a:r>
              <a:rPr lang="en-US" dirty="0">
                <a:solidFill>
                  <a:schemeClr val="tx1"/>
                </a:solidFill>
              </a:rPr>
              <a:t>Distance </a:t>
            </a:r>
            <a:r>
              <a:rPr lang="en-US" i="1" dirty="0">
                <a:solidFill>
                  <a:schemeClr val="tx1"/>
                </a:solidFill>
              </a:rPr>
              <a:t>r</a:t>
            </a:r>
            <a:r>
              <a:rPr lang="en-US" dirty="0">
                <a:solidFill>
                  <a:schemeClr val="tx1"/>
                </a:solidFill>
              </a:rPr>
              <a:t> = </a:t>
            </a:r>
            <a:r>
              <a:rPr lang="en-US" b="1" dirty="0">
                <a:solidFill>
                  <a:schemeClr val="tx1"/>
                </a:solidFill>
              </a:rPr>
              <a:t>0 km</a:t>
            </a:r>
          </a:p>
          <a:p>
            <a:pPr marL="0" indent="0">
              <a:buNone/>
            </a:pPr>
            <a:endParaRPr lang="en-US" u="sng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u="sng" dirty="0">
                <a:solidFill>
                  <a:schemeClr val="tx1"/>
                </a:solidFill>
              </a:rPr>
              <a:t>Case 3: site is </a:t>
            </a:r>
            <a:r>
              <a:rPr lang="en-US" i="1" u="sng" dirty="0">
                <a:solidFill>
                  <a:schemeClr val="tx1"/>
                </a:solidFill>
              </a:rPr>
              <a:t>ON</a:t>
            </a:r>
            <a:r>
              <a:rPr lang="en-US" u="sng" dirty="0">
                <a:solidFill>
                  <a:schemeClr val="tx1"/>
                </a:solidFill>
              </a:rPr>
              <a:t> SFZ (principal faulting)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 (x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>
                <a:solidFill>
                  <a:schemeClr val="tx1"/>
                </a:solidFill>
              </a:rPr>
              <a:t>) – on-SFZ = </a:t>
            </a:r>
            <a:r>
              <a:rPr lang="en-US" b="1" dirty="0">
                <a:solidFill>
                  <a:schemeClr val="tx1"/>
                </a:solidFill>
              </a:rPr>
              <a:t>130.7467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32.7936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Closest Distance </a:t>
            </a:r>
            <a:r>
              <a:rPr lang="en-US" i="1" dirty="0">
                <a:solidFill>
                  <a:schemeClr val="tx1"/>
                </a:solidFill>
                <a:latin typeface="Calibri" panose="020F0502020204030204" pitchFamily="34" charset="0"/>
              </a:rPr>
              <a:t>r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=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0 km</a:t>
            </a:r>
          </a:p>
          <a:p>
            <a:pPr marL="0" indent="0">
              <a:buNone/>
            </a:pPr>
            <a:endParaRPr lang="en-US" u="sng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u="sng" dirty="0">
                <a:solidFill>
                  <a:schemeClr val="tx1"/>
                </a:solidFill>
              </a:rPr>
              <a:t>Case 4: site is </a:t>
            </a:r>
            <a:r>
              <a:rPr lang="en-US" i="1" u="sng" dirty="0">
                <a:solidFill>
                  <a:schemeClr val="tx1"/>
                </a:solidFill>
              </a:rPr>
              <a:t>10</a:t>
            </a:r>
            <a:r>
              <a:rPr lang="en-US" u="sng" dirty="0">
                <a:solidFill>
                  <a:schemeClr val="tx1"/>
                </a:solidFill>
              </a:rPr>
              <a:t> km from FFZ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 (x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r>
              <a:rPr lang="en-US" dirty="0">
                <a:solidFill>
                  <a:schemeClr val="tx1"/>
                </a:solidFill>
              </a:rPr>
              <a:t>) – off-FFZ = </a:t>
            </a:r>
            <a:r>
              <a:rPr lang="en-US" b="1" dirty="0">
                <a:solidFill>
                  <a:schemeClr val="tx1"/>
                </a:solidFill>
              </a:rPr>
              <a:t>130.7196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32.8288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Closest Distance </a:t>
            </a:r>
            <a:r>
              <a:rPr lang="en-US" i="1" dirty="0">
                <a:solidFill>
                  <a:schemeClr val="tx1"/>
                </a:solidFill>
                <a:latin typeface="Calibri" panose="020F0502020204030204" pitchFamily="34" charset="0"/>
              </a:rPr>
              <a:t>r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=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10.0 km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Site dimension (</a:t>
            </a:r>
            <a:r>
              <a:rPr lang="en-US" i="1" dirty="0">
                <a:solidFill>
                  <a:schemeClr val="tx1"/>
                </a:solidFill>
                <a:latin typeface="Calibri" panose="020F0502020204030204" pitchFamily="34" charset="0"/>
              </a:rPr>
              <a:t>z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) =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100 m </a:t>
            </a:r>
            <a:r>
              <a:rPr lang="en-US" b="1" dirty="0">
                <a:solidFill>
                  <a:schemeClr val="tx1"/>
                </a:solidFill>
              </a:rPr>
              <a:t>×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100 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Map Accuracy =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Approximately Located</a:t>
            </a: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18" y="2963455"/>
            <a:ext cx="4795623" cy="2750005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16" y="1603565"/>
            <a:ext cx="4699225" cy="741731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5087888" y="764705"/>
            <a:ext cx="6969394" cy="1800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0996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icture 175"/>
          <p:cNvPicPr>
            <a:picLocks noChangeAspect="1"/>
          </p:cNvPicPr>
          <p:nvPr/>
        </p:nvPicPr>
        <p:blipFill rotWithShape="1">
          <a:blip r:embed="rId2"/>
          <a:srcRect l="16108" t="6203" r="11362" b="12876"/>
          <a:stretch/>
        </p:blipFill>
        <p:spPr>
          <a:xfrm>
            <a:off x="596243" y="5594672"/>
            <a:ext cx="2462128" cy="4932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847" y="117020"/>
            <a:ext cx="11388308" cy="719633"/>
          </a:xfrm>
        </p:spPr>
        <p:txBody>
          <a:bodyPr>
            <a:noAutofit/>
          </a:bodyPr>
          <a:lstStyle/>
          <a:p>
            <a:r>
              <a:rPr lang="en-US" sz="3200" dirty="0"/>
              <a:t>Sensitivity Case 1: Change source to SFZ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2434451" y="1890075"/>
            <a:ext cx="797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z</a:t>
            </a:r>
            <a:r>
              <a:rPr lang="en-US" sz="1200" dirty="0"/>
              <a:t> = 100 m</a:t>
            </a:r>
          </a:p>
          <a:p>
            <a:r>
              <a:rPr lang="en-US" sz="1200" i="1" dirty="0"/>
              <a:t>r </a:t>
            </a:r>
            <a:r>
              <a:rPr lang="en-US" sz="1200" dirty="0"/>
              <a:t>= 600 m</a:t>
            </a:r>
          </a:p>
        </p:txBody>
      </p:sp>
      <p:cxnSp>
        <p:nvCxnSpPr>
          <p:cNvPr id="78" name="Straight Arrow Connector 77"/>
          <p:cNvCxnSpPr/>
          <p:nvPr/>
        </p:nvCxnSpPr>
        <p:spPr>
          <a:xfrm flipV="1">
            <a:off x="4006516" y="1453292"/>
            <a:ext cx="11601" cy="2493066"/>
          </a:xfrm>
          <a:prstGeom prst="straightConnector1">
            <a:avLst/>
          </a:prstGeom>
          <a:ln w="28575">
            <a:solidFill>
              <a:srgbClr val="D64AFC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5-Point Star 79"/>
          <p:cNvSpPr/>
          <p:nvPr/>
        </p:nvSpPr>
        <p:spPr>
          <a:xfrm>
            <a:off x="3373465" y="2319880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Left Bracket 80"/>
          <p:cNvSpPr/>
          <p:nvPr/>
        </p:nvSpPr>
        <p:spPr>
          <a:xfrm rot="5400000">
            <a:off x="4051105" y="769522"/>
            <a:ext cx="79606" cy="1130406"/>
          </a:xfrm>
          <a:prstGeom prst="lef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/>
          <p:cNvSpPr txBox="1"/>
          <p:nvPr/>
        </p:nvSpPr>
        <p:spPr>
          <a:xfrm>
            <a:off x="3925571" y="878718"/>
            <a:ext cx="502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SFZ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387617" y="2055117"/>
            <a:ext cx="68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0.60 km</a:t>
            </a:r>
          </a:p>
        </p:txBody>
      </p:sp>
      <p:cxnSp>
        <p:nvCxnSpPr>
          <p:cNvPr id="88" name="Straight Arrow Connector 87"/>
          <p:cNvCxnSpPr/>
          <p:nvPr/>
        </p:nvCxnSpPr>
        <p:spPr>
          <a:xfrm flipV="1">
            <a:off x="3496555" y="2432707"/>
            <a:ext cx="504937" cy="1447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Content Placeholder 2"/>
          <p:cNvSpPr>
            <a:spLocks noGrp="1"/>
          </p:cNvSpPr>
          <p:nvPr>
            <p:ph idx="1"/>
          </p:nvPr>
        </p:nvSpPr>
        <p:spPr>
          <a:xfrm>
            <a:off x="6997734" y="1643584"/>
            <a:ext cx="3850794" cy="1352591"/>
          </a:xfrm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Tests: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400" dirty="0"/>
              <a:t>Alternative Framing of Hazard Source</a:t>
            </a:r>
          </a:p>
        </p:txBody>
      </p:sp>
      <p:sp>
        <p:nvSpPr>
          <p:cNvPr id="90" name="Right Brace 89"/>
          <p:cNvSpPr/>
          <p:nvPr/>
        </p:nvSpPr>
        <p:spPr>
          <a:xfrm>
            <a:off x="4262801" y="1448516"/>
            <a:ext cx="245814" cy="2464266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>
            <a:off x="4674069" y="2348880"/>
            <a:ext cx="12779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M</a:t>
            </a:r>
            <a:r>
              <a:rPr lang="en-US" dirty="0"/>
              <a:t> 5.8</a:t>
            </a:r>
          </a:p>
          <a:p>
            <a:pPr algn="ctr"/>
            <a:r>
              <a:rPr lang="en-US" dirty="0"/>
              <a:t>(L = 5.4 km)</a:t>
            </a:r>
          </a:p>
        </p:txBody>
      </p:sp>
      <p:sp>
        <p:nvSpPr>
          <p:cNvPr id="92" name="Title 1"/>
          <p:cNvSpPr txBox="1">
            <a:spLocks/>
          </p:cNvSpPr>
          <p:nvPr/>
        </p:nvSpPr>
        <p:spPr>
          <a:xfrm>
            <a:off x="141482" y="3995784"/>
            <a:ext cx="3496377" cy="475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/>
              <a:t>Source Logic Tree</a:t>
            </a:r>
          </a:p>
        </p:txBody>
      </p:sp>
      <p:pic>
        <p:nvPicPr>
          <p:cNvPr id="94" name="Picture 93"/>
          <p:cNvPicPr>
            <a:picLocks noChangeAspect="1"/>
          </p:cNvPicPr>
          <p:nvPr/>
        </p:nvPicPr>
        <p:blipFill rotWithShape="1">
          <a:blip r:embed="rId2"/>
          <a:srcRect l="7862" t="30707" r="11361" b="44536"/>
          <a:stretch/>
        </p:blipFill>
        <p:spPr>
          <a:xfrm>
            <a:off x="3074898" y="5748904"/>
            <a:ext cx="1731146" cy="150920"/>
          </a:xfrm>
          <a:prstGeom prst="rect">
            <a:avLst/>
          </a:prstGeom>
        </p:spPr>
      </p:pic>
      <p:sp>
        <p:nvSpPr>
          <p:cNvPr id="95" name="TextBox 94"/>
          <p:cNvSpPr txBox="1"/>
          <p:nvPr/>
        </p:nvSpPr>
        <p:spPr>
          <a:xfrm>
            <a:off x="1184727" y="545503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 err="1"/>
              <a:t>Suizenji</a:t>
            </a:r>
            <a:endParaRPr lang="en-US" sz="1800" dirty="0"/>
          </a:p>
        </p:txBody>
      </p:sp>
      <p:sp>
        <p:nvSpPr>
          <p:cNvPr id="117" name="TextBox 116"/>
          <p:cNvSpPr txBox="1"/>
          <p:nvPr/>
        </p:nvSpPr>
        <p:spPr>
          <a:xfrm>
            <a:off x="596243" y="4908836"/>
            <a:ext cx="2217410" cy="338554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Fault Source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8465700" y="4908836"/>
            <a:ext cx="1272850" cy="338554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600" dirty="0"/>
              <a:t>Magnitude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9835307" y="4662615"/>
            <a:ext cx="1257809" cy="584775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600" dirty="0"/>
              <a:t>Mean Rate (×10</a:t>
            </a:r>
            <a:r>
              <a:rPr lang="en-US" sz="1600" baseline="30000" dirty="0"/>
              <a:t>-5</a:t>
            </a:r>
            <a:r>
              <a:rPr lang="en-US" sz="1600" dirty="0"/>
              <a:t> yr</a:t>
            </a:r>
            <a:r>
              <a:rPr lang="en-US" sz="1600" baseline="30000" dirty="0"/>
              <a:t>-1</a:t>
            </a:r>
            <a:r>
              <a:rPr lang="en-US" sz="1600" dirty="0"/>
              <a:t>)</a:t>
            </a:r>
          </a:p>
        </p:txBody>
      </p:sp>
      <p:pic>
        <p:nvPicPr>
          <p:cNvPr id="120" name="Picture 119"/>
          <p:cNvPicPr>
            <a:picLocks noChangeAspect="1"/>
          </p:cNvPicPr>
          <p:nvPr/>
        </p:nvPicPr>
        <p:blipFill rotWithShape="1">
          <a:blip r:embed="rId2"/>
          <a:srcRect l="7862" t="30707" r="11361" b="44536"/>
          <a:stretch/>
        </p:blipFill>
        <p:spPr>
          <a:xfrm>
            <a:off x="4498403" y="5748904"/>
            <a:ext cx="1731146" cy="150920"/>
          </a:xfrm>
          <a:prstGeom prst="rect">
            <a:avLst/>
          </a:prstGeom>
        </p:spPr>
      </p:pic>
      <p:pic>
        <p:nvPicPr>
          <p:cNvPr id="131" name="Picture 130"/>
          <p:cNvPicPr>
            <a:picLocks noChangeAspect="1"/>
          </p:cNvPicPr>
          <p:nvPr/>
        </p:nvPicPr>
        <p:blipFill rotWithShape="1">
          <a:blip r:embed="rId2"/>
          <a:srcRect l="7862" t="30707" r="11361" b="44536"/>
          <a:stretch/>
        </p:blipFill>
        <p:spPr>
          <a:xfrm>
            <a:off x="5854366" y="5750014"/>
            <a:ext cx="1731146" cy="150920"/>
          </a:xfrm>
          <a:prstGeom prst="rect">
            <a:avLst/>
          </a:prstGeom>
        </p:spPr>
      </p:pic>
      <p:sp>
        <p:nvSpPr>
          <p:cNvPr id="134" name="TextBox 133"/>
          <p:cNvSpPr txBox="1"/>
          <p:nvPr/>
        </p:nvSpPr>
        <p:spPr>
          <a:xfrm>
            <a:off x="3603321" y="5497986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5.4</a:t>
            </a:r>
          </a:p>
        </p:txBody>
      </p:sp>
      <p:pic>
        <p:nvPicPr>
          <p:cNvPr id="135" name="Picture 134"/>
          <p:cNvPicPr>
            <a:picLocks noChangeAspect="1"/>
          </p:cNvPicPr>
          <p:nvPr/>
        </p:nvPicPr>
        <p:blipFill rotWithShape="1">
          <a:blip r:embed="rId2"/>
          <a:srcRect l="7862" t="30707" r="11361" b="44536"/>
          <a:stretch/>
        </p:blipFill>
        <p:spPr>
          <a:xfrm>
            <a:off x="6975076" y="5748904"/>
            <a:ext cx="1731146" cy="150920"/>
          </a:xfrm>
          <a:prstGeom prst="rect">
            <a:avLst/>
          </a:prstGeom>
        </p:spPr>
      </p:pic>
      <p:sp>
        <p:nvSpPr>
          <p:cNvPr id="138" name="TextBox 137"/>
          <p:cNvSpPr txBox="1"/>
          <p:nvPr/>
        </p:nvSpPr>
        <p:spPr>
          <a:xfrm>
            <a:off x="4980579" y="54979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5</a:t>
            </a:r>
          </a:p>
        </p:txBody>
      </p:sp>
      <p:pic>
        <p:nvPicPr>
          <p:cNvPr id="139" name="Picture 138"/>
          <p:cNvPicPr>
            <a:picLocks noChangeAspect="1"/>
          </p:cNvPicPr>
          <p:nvPr/>
        </p:nvPicPr>
        <p:blipFill rotWithShape="1">
          <a:blip r:embed="rId2"/>
          <a:srcRect l="7862" t="30707" r="11361" b="44536"/>
          <a:stretch/>
        </p:blipFill>
        <p:spPr>
          <a:xfrm>
            <a:off x="8267878" y="5750206"/>
            <a:ext cx="1731146" cy="150920"/>
          </a:xfrm>
          <a:prstGeom prst="rect">
            <a:avLst/>
          </a:prstGeom>
        </p:spPr>
      </p:pic>
      <p:sp>
        <p:nvSpPr>
          <p:cNvPr id="142" name="TextBox 141"/>
          <p:cNvSpPr txBox="1"/>
          <p:nvPr/>
        </p:nvSpPr>
        <p:spPr>
          <a:xfrm>
            <a:off x="6308845" y="549798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60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3085946" y="4662615"/>
            <a:ext cx="1412457" cy="584775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Max Rupture Length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4656111" y="4416393"/>
            <a:ext cx="1108057" cy="830997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Max Rupture Thickness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5921877" y="4662615"/>
            <a:ext cx="1053200" cy="584775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Average Dip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8861117" y="5497986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5.8</a:t>
            </a:r>
          </a:p>
        </p:txBody>
      </p:sp>
      <p:sp>
        <p:nvSpPr>
          <p:cNvPr id="151" name="TextBox 150"/>
          <p:cNvSpPr txBox="1"/>
          <p:nvPr/>
        </p:nvSpPr>
        <p:spPr>
          <a:xfrm>
            <a:off x="7090738" y="4908836"/>
            <a:ext cx="1231427" cy="338554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600" dirty="0"/>
              <a:t>Mag PDF</a:t>
            </a:r>
          </a:p>
        </p:txBody>
      </p:sp>
      <p:sp>
        <p:nvSpPr>
          <p:cNvPr id="152" name="TextBox 151"/>
          <p:cNvSpPr txBox="1"/>
          <p:nvPr/>
        </p:nvSpPr>
        <p:spPr>
          <a:xfrm>
            <a:off x="7279923" y="5401962"/>
            <a:ext cx="865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pic>
        <p:nvPicPr>
          <p:cNvPr id="153" name="Picture 152"/>
          <p:cNvPicPr>
            <a:picLocks noChangeAspect="1"/>
          </p:cNvPicPr>
          <p:nvPr/>
        </p:nvPicPr>
        <p:blipFill rotWithShape="1">
          <a:blip r:embed="rId2"/>
          <a:srcRect l="7862" t="30707" r="11361" b="44536"/>
          <a:stretch/>
        </p:blipFill>
        <p:spPr>
          <a:xfrm>
            <a:off x="9645136" y="5748904"/>
            <a:ext cx="1731146" cy="150920"/>
          </a:xfrm>
          <a:prstGeom prst="rect">
            <a:avLst/>
          </a:prstGeom>
        </p:spPr>
      </p:pic>
      <p:sp>
        <p:nvSpPr>
          <p:cNvPr id="154" name="TextBox 153"/>
          <p:cNvSpPr txBox="1"/>
          <p:nvPr/>
        </p:nvSpPr>
        <p:spPr>
          <a:xfrm>
            <a:off x="10151082" y="5497986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23.3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118237" y="6060943"/>
            <a:ext cx="7788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Notes:</a:t>
            </a:r>
          </a:p>
          <a:p>
            <a:r>
              <a:rPr lang="en-US" sz="1200" i="1" dirty="0"/>
              <a:t>Maximum magnitude PDF modeled as delta function (single magnitude at stated rate)</a:t>
            </a:r>
          </a:p>
          <a:p>
            <a:r>
              <a:rPr lang="en-US" sz="1200" i="1" dirty="0"/>
              <a:t>The rate is based on 4300 yr mean RI calculated using estimated 0.1 mm/yr slip rate and scaling using HERP methodology</a:t>
            </a:r>
          </a:p>
        </p:txBody>
      </p:sp>
    </p:spTree>
    <p:extLst>
      <p:ext uri="{BB962C8B-B14F-4D97-AF65-F5344CB8AC3E}">
        <p14:creationId xmlns:p14="http://schemas.microsoft.com/office/powerpoint/2010/main" val="1119989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341415"/>
            <a:ext cx="9849714" cy="1308362"/>
          </a:xfrm>
        </p:spPr>
        <p:txBody>
          <a:bodyPr>
            <a:normAutofit/>
          </a:bodyPr>
          <a:lstStyle/>
          <a:p>
            <a:r>
              <a:rPr lang="en-US" dirty="0"/>
              <a:t>Sensitivity Cases – Kumamoto 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6608" y="686223"/>
            <a:ext cx="6860674" cy="617177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u="sng" dirty="0">
                <a:solidFill>
                  <a:schemeClr val="tx1"/>
                </a:solidFill>
              </a:rPr>
              <a:t>Case 1: source is SFZ (not FFZ)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coordinates (x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r>
              <a:rPr lang="en-US" dirty="0">
                <a:solidFill>
                  <a:schemeClr val="tx1"/>
                </a:solidFill>
              </a:rPr>
              <a:t>) – off-fault = </a:t>
            </a:r>
            <a:r>
              <a:rPr lang="en-US" b="1" dirty="0">
                <a:solidFill>
                  <a:schemeClr val="tx1"/>
                </a:solidFill>
              </a:rPr>
              <a:t>130.7417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32.7899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Site dimension (</a:t>
            </a:r>
            <a:r>
              <a:rPr lang="en-US" i="1" dirty="0">
                <a:solidFill>
                  <a:schemeClr val="tx1"/>
                </a:solidFill>
              </a:rPr>
              <a:t>z</a:t>
            </a:r>
            <a:r>
              <a:rPr lang="en-US" dirty="0">
                <a:solidFill>
                  <a:schemeClr val="tx1"/>
                </a:solidFill>
              </a:rPr>
              <a:t>) = </a:t>
            </a:r>
            <a:r>
              <a:rPr lang="en-US" b="1" dirty="0">
                <a:solidFill>
                  <a:schemeClr val="tx1"/>
                </a:solidFill>
              </a:rPr>
              <a:t>100 m × 100 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Closest Distance, FFZ: </a:t>
            </a:r>
            <a:r>
              <a:rPr lang="en-US" i="1" dirty="0">
                <a:solidFill>
                  <a:schemeClr val="tx1"/>
                </a:solidFill>
                <a:latin typeface="Calibri" panose="020F0502020204030204" pitchFamily="34" charset="0"/>
              </a:rPr>
              <a:t>r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=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0.60 km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Map Accuracy =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Inferred</a:t>
            </a:r>
          </a:p>
          <a:p>
            <a:pPr marL="0" indent="0">
              <a:buNone/>
            </a:pPr>
            <a:endParaRPr lang="en-US" u="sng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u="sng" dirty="0">
                <a:solidFill>
                  <a:schemeClr val="tx1"/>
                </a:solidFill>
              </a:rPr>
              <a:t>Case 2: site is </a:t>
            </a:r>
            <a:r>
              <a:rPr lang="en-US" b="1" i="1" u="sng" dirty="0">
                <a:solidFill>
                  <a:schemeClr val="tx1"/>
                </a:solidFill>
              </a:rPr>
              <a:t>ON</a:t>
            </a:r>
            <a:r>
              <a:rPr lang="en-US" b="1" u="sng" dirty="0">
                <a:solidFill>
                  <a:schemeClr val="tx1"/>
                </a:solidFill>
              </a:rPr>
              <a:t> FFZ (principal faulting)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coordinates (x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) – on-fault = </a:t>
            </a:r>
            <a:r>
              <a:rPr lang="en-US" b="1" dirty="0">
                <a:solidFill>
                  <a:schemeClr val="tx1"/>
                </a:solidFill>
              </a:rPr>
              <a:t>130.7656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32.7474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</a:p>
          <a:p>
            <a:r>
              <a:rPr lang="en-US" dirty="0">
                <a:solidFill>
                  <a:schemeClr val="tx1"/>
                </a:solidFill>
              </a:rPr>
              <a:t>Distance </a:t>
            </a:r>
            <a:r>
              <a:rPr lang="en-US" i="1" dirty="0">
                <a:solidFill>
                  <a:schemeClr val="tx1"/>
                </a:solidFill>
              </a:rPr>
              <a:t>r</a:t>
            </a:r>
            <a:r>
              <a:rPr lang="en-US" dirty="0">
                <a:solidFill>
                  <a:schemeClr val="tx1"/>
                </a:solidFill>
              </a:rPr>
              <a:t> = </a:t>
            </a:r>
            <a:r>
              <a:rPr lang="en-US" b="1" dirty="0">
                <a:solidFill>
                  <a:schemeClr val="tx1"/>
                </a:solidFill>
              </a:rPr>
              <a:t>0 km</a:t>
            </a:r>
          </a:p>
          <a:p>
            <a:r>
              <a:rPr lang="en-US" b="1" i="1" dirty="0">
                <a:solidFill>
                  <a:schemeClr val="tx1"/>
                </a:solidFill>
              </a:rPr>
              <a:t>Also test Floating EQs</a:t>
            </a:r>
          </a:p>
          <a:p>
            <a:pPr marL="0" indent="0">
              <a:buNone/>
            </a:pPr>
            <a:endParaRPr lang="en-US" u="sng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u="sng" dirty="0">
                <a:solidFill>
                  <a:schemeClr val="tx1"/>
                </a:solidFill>
              </a:rPr>
              <a:t>Case 3: site is </a:t>
            </a:r>
            <a:r>
              <a:rPr lang="en-US" b="1" i="1" u="sng" dirty="0">
                <a:solidFill>
                  <a:schemeClr val="tx1"/>
                </a:solidFill>
              </a:rPr>
              <a:t>ON</a:t>
            </a:r>
            <a:r>
              <a:rPr lang="en-US" b="1" u="sng" dirty="0">
                <a:solidFill>
                  <a:schemeClr val="tx1"/>
                </a:solidFill>
              </a:rPr>
              <a:t> SFZ (principal faulting)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 (x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>
                <a:solidFill>
                  <a:schemeClr val="tx1"/>
                </a:solidFill>
              </a:rPr>
              <a:t>) – on-SFZ = </a:t>
            </a:r>
            <a:r>
              <a:rPr lang="en-US" b="1" dirty="0">
                <a:solidFill>
                  <a:schemeClr val="tx1"/>
                </a:solidFill>
              </a:rPr>
              <a:t>130.7467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32.7936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Closest Distance </a:t>
            </a:r>
            <a:r>
              <a:rPr lang="en-US" i="1" dirty="0">
                <a:solidFill>
                  <a:schemeClr val="tx1"/>
                </a:solidFill>
                <a:latin typeface="Calibri" panose="020F0502020204030204" pitchFamily="34" charset="0"/>
              </a:rPr>
              <a:t>r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=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0 km</a:t>
            </a:r>
          </a:p>
          <a:p>
            <a:pPr marL="0" indent="0">
              <a:buNone/>
            </a:pPr>
            <a:endParaRPr lang="en-US" u="sng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u="sng" dirty="0">
                <a:solidFill>
                  <a:schemeClr val="tx1"/>
                </a:solidFill>
              </a:rPr>
              <a:t>Case 4: site is </a:t>
            </a:r>
            <a:r>
              <a:rPr lang="en-US" i="1" u="sng" dirty="0">
                <a:solidFill>
                  <a:schemeClr val="tx1"/>
                </a:solidFill>
              </a:rPr>
              <a:t>10</a:t>
            </a:r>
            <a:r>
              <a:rPr lang="en-US" u="sng" dirty="0">
                <a:solidFill>
                  <a:schemeClr val="tx1"/>
                </a:solidFill>
              </a:rPr>
              <a:t> km from FFZ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 (x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r>
              <a:rPr lang="en-US" dirty="0">
                <a:solidFill>
                  <a:schemeClr val="tx1"/>
                </a:solidFill>
              </a:rPr>
              <a:t>) – off-FFZ = </a:t>
            </a:r>
            <a:r>
              <a:rPr lang="en-US" b="1" dirty="0">
                <a:solidFill>
                  <a:schemeClr val="tx1"/>
                </a:solidFill>
              </a:rPr>
              <a:t>130.7196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32.8288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Closest Distance </a:t>
            </a:r>
            <a:r>
              <a:rPr lang="en-US" i="1" dirty="0">
                <a:solidFill>
                  <a:schemeClr val="tx1"/>
                </a:solidFill>
                <a:latin typeface="Calibri" panose="020F0502020204030204" pitchFamily="34" charset="0"/>
              </a:rPr>
              <a:t>r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=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10.0 km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Site dimension (</a:t>
            </a:r>
            <a:r>
              <a:rPr lang="en-US" i="1" dirty="0">
                <a:solidFill>
                  <a:schemeClr val="tx1"/>
                </a:solidFill>
                <a:latin typeface="Calibri" panose="020F0502020204030204" pitchFamily="34" charset="0"/>
              </a:rPr>
              <a:t>z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) =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100 m </a:t>
            </a:r>
            <a:r>
              <a:rPr lang="en-US" b="1" dirty="0">
                <a:solidFill>
                  <a:schemeClr val="tx1"/>
                </a:solidFill>
              </a:rPr>
              <a:t>×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100 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Map Accuracy =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Approximately Located</a:t>
            </a:r>
          </a:p>
          <a:p>
            <a:endParaRPr lang="en-US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18" y="2963455"/>
            <a:ext cx="4795623" cy="2750005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16" y="1603565"/>
            <a:ext cx="4699225" cy="741731"/>
          </a:xfrm>
          <a:prstGeom prst="rect">
            <a:avLst/>
          </a:prstGeom>
        </p:spPr>
      </p:pic>
      <p:sp>
        <p:nvSpPr>
          <p:cNvPr id="53" name="Rounded Rectangle 52"/>
          <p:cNvSpPr/>
          <p:nvPr/>
        </p:nvSpPr>
        <p:spPr>
          <a:xfrm>
            <a:off x="5087888" y="2348880"/>
            <a:ext cx="6969394" cy="265813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90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id="{773BDB71-CABD-4B2F-B276-6D0BCF037ECB}"/>
              </a:ext>
            </a:extLst>
          </p:cNvPr>
          <p:cNvGrpSpPr/>
          <p:nvPr/>
        </p:nvGrpSpPr>
        <p:grpSpPr>
          <a:xfrm>
            <a:off x="4238861" y="1455010"/>
            <a:ext cx="106532" cy="5111257"/>
            <a:chOff x="7510509" y="418391"/>
            <a:chExt cx="106532" cy="5111257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D11C11EB-1556-4C33-AD7E-A23F6E0EFFA8}"/>
                </a:ext>
              </a:extLst>
            </p:cNvPr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33D94A60-830A-4FF1-9A89-42292428FEAE}"/>
                </a:ext>
              </a:extLst>
            </p:cNvPr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BD702D3-0633-49A9-982A-61BB26E9428B}"/>
                </a:ext>
              </a:extLst>
            </p:cNvPr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2524981" y="1432888"/>
            <a:ext cx="106532" cy="5111257"/>
            <a:chOff x="7510509" y="418391"/>
            <a:chExt cx="106532" cy="5111257"/>
          </a:xfrm>
        </p:grpSpPr>
        <p:cxnSp>
          <p:nvCxnSpPr>
            <p:cNvPr id="103" name="Straight Connector 102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881856" y="1432888"/>
            <a:ext cx="106532" cy="5111257"/>
            <a:chOff x="7510509" y="418391"/>
            <a:chExt cx="106532" cy="5111257"/>
          </a:xfrm>
        </p:grpSpPr>
        <p:cxnSp>
          <p:nvCxnSpPr>
            <p:cNvPr id="99" name="Straight Connector 98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6228" y="7057"/>
            <a:ext cx="11522828" cy="719633"/>
          </a:xfrm>
        </p:spPr>
        <p:txBody>
          <a:bodyPr>
            <a:noAutofit/>
          </a:bodyPr>
          <a:lstStyle/>
          <a:p>
            <a:r>
              <a:rPr lang="en-US" sz="2800" dirty="0"/>
              <a:t>Sensitivity Cases 2 and 3: Move site onto fault (</a:t>
            </a:r>
            <a:r>
              <a:rPr lang="en-US" sz="2800" i="1" dirty="0"/>
              <a:t>r </a:t>
            </a:r>
            <a:r>
              <a:rPr lang="en-US" sz="2800" dirty="0"/>
              <a:t>= 0); test floating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56596" y="5084350"/>
            <a:ext cx="3039679" cy="1703372"/>
          </a:xfrm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Tests: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000" dirty="0"/>
              <a:t>Magnitude and l/L variability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000" dirty="0"/>
              <a:t>How “floating” is treated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911465" y="1481840"/>
            <a:ext cx="106532" cy="5111257"/>
            <a:chOff x="7510509" y="418391"/>
            <a:chExt cx="106532" cy="5111257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5480384" y="2623818"/>
            <a:ext cx="312906" cy="369332"/>
            <a:chOff x="9465220" y="3126705"/>
            <a:chExt cx="312906" cy="369332"/>
          </a:xfrm>
        </p:grpSpPr>
        <p:sp>
          <p:nvSpPr>
            <p:cNvPr id="18" name="Oval 17"/>
            <p:cNvSpPr/>
            <p:nvPr/>
          </p:nvSpPr>
          <p:spPr>
            <a:xfrm>
              <a:off x="9497066" y="3192657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465220" y="3126705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20" name="Right Brace 19"/>
          <p:cNvSpPr/>
          <p:nvPr/>
        </p:nvSpPr>
        <p:spPr>
          <a:xfrm>
            <a:off x="6111365" y="1455010"/>
            <a:ext cx="290583" cy="5160675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291484" y="3584238"/>
            <a:ext cx="11256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M</a:t>
            </a:r>
            <a:r>
              <a:rPr lang="en-US" sz="2000" dirty="0"/>
              <a:t> 7.2 </a:t>
            </a:r>
          </a:p>
          <a:p>
            <a:pPr algn="ctr"/>
            <a:r>
              <a:rPr lang="en-US" sz="2000" dirty="0"/>
              <a:t>(46+32</a:t>
            </a:r>
          </a:p>
          <a:p>
            <a:pPr algn="ctr"/>
            <a:r>
              <a:rPr lang="en-US" sz="2000" dirty="0"/>
              <a:t>= 78 km)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4250714" y="3149438"/>
            <a:ext cx="88776" cy="3406744"/>
            <a:chOff x="7528265" y="2122904"/>
            <a:chExt cx="88776" cy="3406744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rgbClr val="FF0000"/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rgbClr val="FF0000"/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7" name="5-Point Star 36"/>
          <p:cNvSpPr/>
          <p:nvPr/>
        </p:nvSpPr>
        <p:spPr>
          <a:xfrm>
            <a:off x="4185583" y="3394797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Brace 48"/>
          <p:cNvSpPr/>
          <p:nvPr/>
        </p:nvSpPr>
        <p:spPr>
          <a:xfrm>
            <a:off x="4424885" y="3158382"/>
            <a:ext cx="181924" cy="3420389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2528476" y="1455010"/>
            <a:ext cx="43002" cy="3385703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2" name="5-Point Star 61"/>
          <p:cNvSpPr/>
          <p:nvPr/>
        </p:nvSpPr>
        <p:spPr>
          <a:xfrm>
            <a:off x="2474327" y="3370713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ight Brace 71"/>
          <p:cNvSpPr/>
          <p:nvPr/>
        </p:nvSpPr>
        <p:spPr>
          <a:xfrm>
            <a:off x="2721003" y="1406058"/>
            <a:ext cx="154966" cy="3457303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/>
          <p:cNvSpPr txBox="1"/>
          <p:nvPr/>
        </p:nvSpPr>
        <p:spPr>
          <a:xfrm>
            <a:off x="2803198" y="2139124"/>
            <a:ext cx="11256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M</a:t>
            </a:r>
            <a:r>
              <a:rPr lang="en-US" sz="2000" dirty="0"/>
              <a:t> 6.9</a:t>
            </a:r>
          </a:p>
          <a:p>
            <a:pPr algn="ctr"/>
            <a:r>
              <a:rPr lang="en-US" sz="2000" dirty="0"/>
              <a:t>(24 + 22</a:t>
            </a:r>
          </a:p>
          <a:p>
            <a:pPr algn="ctr"/>
            <a:r>
              <a:rPr lang="en-US" sz="2000" dirty="0"/>
              <a:t>= 46 km)</a:t>
            </a:r>
          </a:p>
        </p:txBody>
      </p:sp>
      <p:cxnSp>
        <p:nvCxnSpPr>
          <p:cNvPr id="79" name="Straight Connector 78"/>
          <p:cNvCxnSpPr/>
          <p:nvPr/>
        </p:nvCxnSpPr>
        <p:spPr>
          <a:xfrm>
            <a:off x="914435" y="3126187"/>
            <a:ext cx="35510" cy="1703372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2" name="5-Point Star 81"/>
          <p:cNvSpPr/>
          <p:nvPr/>
        </p:nvSpPr>
        <p:spPr>
          <a:xfrm>
            <a:off x="842144" y="3366855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oup 82"/>
          <p:cNvGrpSpPr/>
          <p:nvPr/>
        </p:nvGrpSpPr>
        <p:grpSpPr>
          <a:xfrm>
            <a:off x="465993" y="3912167"/>
            <a:ext cx="312906" cy="369332"/>
            <a:chOff x="9339618" y="1558131"/>
            <a:chExt cx="312906" cy="369332"/>
          </a:xfrm>
        </p:grpSpPr>
        <p:sp>
          <p:nvSpPr>
            <p:cNvPr id="84" name="Oval 83"/>
            <p:cNvSpPr/>
            <p:nvPr/>
          </p:nvSpPr>
          <p:spPr>
            <a:xfrm>
              <a:off x="9376013" y="1624083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9339618" y="155813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92" name="Right Brace 91"/>
          <p:cNvSpPr/>
          <p:nvPr/>
        </p:nvSpPr>
        <p:spPr>
          <a:xfrm>
            <a:off x="1087166" y="3137341"/>
            <a:ext cx="173950" cy="1703372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/>
          <p:cNvSpPr txBox="1"/>
          <p:nvPr/>
        </p:nvSpPr>
        <p:spPr>
          <a:xfrm>
            <a:off x="1151577" y="3793184"/>
            <a:ext cx="10021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M</a:t>
            </a:r>
            <a:r>
              <a:rPr lang="en-US" sz="2000" dirty="0"/>
              <a:t> 6.5</a:t>
            </a:r>
          </a:p>
          <a:p>
            <a:pPr algn="ctr"/>
            <a:r>
              <a:rPr lang="en-US" sz="2000" dirty="0"/>
              <a:t>(22 km)</a:t>
            </a:r>
          </a:p>
        </p:txBody>
      </p:sp>
      <p:grpSp>
        <p:nvGrpSpPr>
          <p:cNvPr id="156" name="Group 155"/>
          <p:cNvGrpSpPr/>
          <p:nvPr/>
        </p:nvGrpSpPr>
        <p:grpSpPr>
          <a:xfrm>
            <a:off x="2171674" y="1946606"/>
            <a:ext cx="326874" cy="763769"/>
            <a:chOff x="2066266" y="2988379"/>
            <a:chExt cx="326874" cy="763769"/>
          </a:xfrm>
        </p:grpSpPr>
        <p:grpSp>
          <p:nvGrpSpPr>
            <p:cNvPr id="63" name="Group 62"/>
            <p:cNvGrpSpPr/>
            <p:nvPr/>
          </p:nvGrpSpPr>
          <p:grpSpPr>
            <a:xfrm>
              <a:off x="2066266" y="2988379"/>
              <a:ext cx="312906" cy="369332"/>
              <a:chOff x="9339618" y="1558131"/>
              <a:chExt cx="312906" cy="369332"/>
            </a:xfrm>
          </p:grpSpPr>
          <p:sp>
            <p:nvSpPr>
              <p:cNvPr id="64" name="Oval 63"/>
              <p:cNvSpPr/>
              <p:nvPr/>
            </p:nvSpPr>
            <p:spPr>
              <a:xfrm>
                <a:off x="9376013" y="1624083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9339618" y="1558131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2067277" y="3382816"/>
              <a:ext cx="312906" cy="369332"/>
              <a:chOff x="9469769" y="2497552"/>
              <a:chExt cx="312906" cy="369332"/>
            </a:xfrm>
          </p:grpSpPr>
          <p:sp>
            <p:nvSpPr>
              <p:cNvPr id="67" name="Oval 66"/>
              <p:cNvSpPr/>
              <p:nvPr/>
            </p:nvSpPr>
            <p:spPr>
              <a:xfrm>
                <a:off x="9501615" y="2563504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9469769" y="2497552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sp>
          <p:nvSpPr>
            <p:cNvPr id="106" name="TextBox 105"/>
            <p:cNvSpPr txBox="1"/>
            <p:nvPr/>
          </p:nvSpPr>
          <p:spPr>
            <a:xfrm>
              <a:off x="2078630" y="3185598"/>
              <a:ext cx="314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</a:rPr>
                <a:t>+</a:t>
              </a:r>
            </a:p>
          </p:txBody>
        </p:sp>
      </p:grpSp>
      <p:cxnSp>
        <p:nvCxnSpPr>
          <p:cNvPr id="107" name="Straight Connector 106"/>
          <p:cNvCxnSpPr/>
          <p:nvPr/>
        </p:nvCxnSpPr>
        <p:spPr>
          <a:xfrm>
            <a:off x="5901758" y="1485857"/>
            <a:ext cx="113153" cy="5107240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5474432" y="1797287"/>
            <a:ext cx="312906" cy="369332"/>
            <a:chOff x="9339618" y="1558131"/>
            <a:chExt cx="312906" cy="369332"/>
          </a:xfrm>
        </p:grpSpPr>
        <p:sp>
          <p:nvSpPr>
            <p:cNvPr id="110" name="Oval 109"/>
            <p:cNvSpPr/>
            <p:nvPr/>
          </p:nvSpPr>
          <p:spPr>
            <a:xfrm>
              <a:off x="9376013" y="1624083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9339618" y="155813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5475443" y="2206472"/>
            <a:ext cx="312906" cy="369332"/>
            <a:chOff x="9469769" y="2497552"/>
            <a:chExt cx="312906" cy="369332"/>
          </a:xfrm>
        </p:grpSpPr>
        <p:sp>
          <p:nvSpPr>
            <p:cNvPr id="113" name="Oval 112"/>
            <p:cNvSpPr/>
            <p:nvPr/>
          </p:nvSpPr>
          <p:spPr>
            <a:xfrm>
              <a:off x="9501615" y="2563504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9469769" y="249755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115" name="TextBox 114"/>
          <p:cNvSpPr txBox="1"/>
          <p:nvPr/>
        </p:nvSpPr>
        <p:spPr>
          <a:xfrm>
            <a:off x="5486796" y="199450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5489926" y="2401495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+</a:t>
            </a:r>
          </a:p>
        </p:txBody>
      </p:sp>
      <p:grpSp>
        <p:nvGrpSpPr>
          <p:cNvPr id="117" name="Group 116"/>
          <p:cNvGrpSpPr/>
          <p:nvPr/>
        </p:nvGrpSpPr>
        <p:grpSpPr>
          <a:xfrm>
            <a:off x="8053655" y="1432888"/>
            <a:ext cx="106532" cy="5111257"/>
            <a:chOff x="7510509" y="418391"/>
            <a:chExt cx="106532" cy="5111257"/>
          </a:xfrm>
        </p:grpSpPr>
        <p:cxnSp>
          <p:nvCxnSpPr>
            <p:cNvPr id="118" name="Straight Connector 117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36" name="Straight Connector 135"/>
          <p:cNvCxnSpPr/>
          <p:nvPr/>
        </p:nvCxnSpPr>
        <p:spPr>
          <a:xfrm>
            <a:off x="8068043" y="2258603"/>
            <a:ext cx="35510" cy="1703372"/>
          </a:xfrm>
          <a:prstGeom prst="line">
            <a:avLst/>
          </a:prstGeom>
          <a:ln w="38100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7" name="Right Brace 136"/>
          <p:cNvSpPr/>
          <p:nvPr/>
        </p:nvSpPr>
        <p:spPr>
          <a:xfrm>
            <a:off x="8281044" y="2247482"/>
            <a:ext cx="173950" cy="1703372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TextBox 137"/>
          <p:cNvSpPr txBox="1"/>
          <p:nvPr/>
        </p:nvSpPr>
        <p:spPr>
          <a:xfrm>
            <a:off x="8330702" y="2925135"/>
            <a:ext cx="11496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M</a:t>
            </a:r>
            <a:r>
              <a:rPr lang="en-US" sz="2000" dirty="0"/>
              <a:t> 6.5 </a:t>
            </a:r>
          </a:p>
          <a:p>
            <a:pPr algn="ctr"/>
            <a:r>
              <a:rPr lang="en-US" sz="2000" dirty="0"/>
              <a:t>(floating)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5864690" y="3419665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5-Point Star 120"/>
          <p:cNvSpPr/>
          <p:nvPr/>
        </p:nvSpPr>
        <p:spPr>
          <a:xfrm>
            <a:off x="8006880" y="3370713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Arrow Connector 139"/>
          <p:cNvCxnSpPr/>
          <p:nvPr/>
        </p:nvCxnSpPr>
        <p:spPr>
          <a:xfrm flipV="1">
            <a:off x="10576436" y="2446102"/>
            <a:ext cx="0" cy="686976"/>
          </a:xfrm>
          <a:prstGeom prst="straightConnector1">
            <a:avLst/>
          </a:prstGeom>
          <a:ln w="28575">
            <a:solidFill>
              <a:srgbClr val="D64AFC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5-Point Star 138"/>
          <p:cNvSpPr/>
          <p:nvPr/>
        </p:nvSpPr>
        <p:spPr>
          <a:xfrm>
            <a:off x="10502005" y="2781976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ight Brace 144"/>
          <p:cNvSpPr/>
          <p:nvPr/>
        </p:nvSpPr>
        <p:spPr>
          <a:xfrm>
            <a:off x="10699637" y="2451666"/>
            <a:ext cx="173950" cy="697208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TextBox 145"/>
          <p:cNvSpPr txBox="1"/>
          <p:nvPr/>
        </p:nvSpPr>
        <p:spPr>
          <a:xfrm>
            <a:off x="10775222" y="2618585"/>
            <a:ext cx="10663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M</a:t>
            </a:r>
            <a:r>
              <a:rPr lang="en-US" sz="2000" dirty="0"/>
              <a:t> 5.8</a:t>
            </a:r>
          </a:p>
          <a:p>
            <a:pPr algn="ctr"/>
            <a:r>
              <a:rPr lang="en-US" sz="2000" dirty="0"/>
              <a:t>(5.4 km)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1999947" y="764704"/>
            <a:ext cx="1949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FFZ, HERP sources</a:t>
            </a:r>
          </a:p>
        </p:txBody>
      </p:sp>
      <p:sp>
        <p:nvSpPr>
          <p:cNvPr id="149" name="Left Bracket 148"/>
          <p:cNvSpPr/>
          <p:nvPr/>
        </p:nvSpPr>
        <p:spPr>
          <a:xfrm rot="5400000">
            <a:off x="3578404" y="-1617326"/>
            <a:ext cx="88332" cy="5740666"/>
          </a:xfrm>
          <a:prstGeom prst="lef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Left Bracket 149"/>
          <p:cNvSpPr/>
          <p:nvPr/>
        </p:nvSpPr>
        <p:spPr>
          <a:xfrm rot="5400000">
            <a:off x="8046412" y="596302"/>
            <a:ext cx="79606" cy="1289528"/>
          </a:xfrm>
          <a:prstGeom prst="lef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TextBox 150"/>
          <p:cNvSpPr txBox="1"/>
          <p:nvPr/>
        </p:nvSpPr>
        <p:spPr>
          <a:xfrm>
            <a:off x="7262587" y="796757"/>
            <a:ext cx="1555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FFZ, branch alt</a:t>
            </a:r>
          </a:p>
        </p:txBody>
      </p:sp>
      <p:sp>
        <p:nvSpPr>
          <p:cNvPr id="152" name="Left Bracket 151"/>
          <p:cNvSpPr/>
          <p:nvPr/>
        </p:nvSpPr>
        <p:spPr>
          <a:xfrm rot="5400000">
            <a:off x="10580274" y="1220914"/>
            <a:ext cx="79606" cy="1130406"/>
          </a:xfrm>
          <a:prstGeom prst="lef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TextBox 152"/>
          <p:cNvSpPr txBox="1"/>
          <p:nvPr/>
        </p:nvSpPr>
        <p:spPr>
          <a:xfrm>
            <a:off x="9679528" y="1248775"/>
            <a:ext cx="1557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SFZ, additional</a:t>
            </a:r>
          </a:p>
        </p:txBody>
      </p:sp>
      <p:sp>
        <p:nvSpPr>
          <p:cNvPr id="154" name="TextBox 153"/>
          <p:cNvSpPr txBox="1"/>
          <p:nvPr/>
        </p:nvSpPr>
        <p:spPr>
          <a:xfrm>
            <a:off x="158525" y="3017349"/>
            <a:ext cx="5918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l/L = </a:t>
            </a:r>
          </a:p>
          <a:p>
            <a:pPr algn="ctr"/>
            <a:r>
              <a:rPr lang="en-US" sz="1600" dirty="0"/>
              <a:t>0.23</a:t>
            </a:r>
          </a:p>
        </p:txBody>
      </p:sp>
      <p:sp>
        <p:nvSpPr>
          <p:cNvPr id="155" name="TextBox 154"/>
          <p:cNvSpPr txBox="1"/>
          <p:nvPr/>
        </p:nvSpPr>
        <p:spPr>
          <a:xfrm>
            <a:off x="1928900" y="3291851"/>
            <a:ext cx="5453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l/L =</a:t>
            </a:r>
          </a:p>
          <a:p>
            <a:pPr algn="ctr"/>
            <a:r>
              <a:rPr lang="en-US" sz="1600" dirty="0"/>
              <a:t>0.37</a:t>
            </a:r>
          </a:p>
        </p:txBody>
      </p:sp>
      <p:sp>
        <p:nvSpPr>
          <p:cNvPr id="157" name="TextBox 156"/>
          <p:cNvSpPr txBox="1"/>
          <p:nvPr/>
        </p:nvSpPr>
        <p:spPr>
          <a:xfrm>
            <a:off x="5308034" y="3415807"/>
            <a:ext cx="5453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l/L =</a:t>
            </a:r>
          </a:p>
          <a:p>
            <a:pPr algn="ctr"/>
            <a:r>
              <a:rPr lang="en-US" sz="1600" dirty="0"/>
              <a:t>0.37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7262587" y="2902728"/>
            <a:ext cx="6737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l/L </a:t>
            </a:r>
          </a:p>
          <a:p>
            <a:pPr algn="ctr"/>
            <a:r>
              <a:rPr lang="en-US" sz="1600" dirty="0"/>
              <a:t>varies</a:t>
            </a:r>
          </a:p>
        </p:txBody>
      </p:sp>
      <p:sp>
        <p:nvSpPr>
          <p:cNvPr id="159" name="TextBox 158"/>
          <p:cNvSpPr txBox="1"/>
          <p:nvPr/>
        </p:nvSpPr>
        <p:spPr>
          <a:xfrm>
            <a:off x="9893369" y="2740529"/>
            <a:ext cx="5841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l/L =</a:t>
            </a:r>
          </a:p>
          <a:p>
            <a:pPr algn="ctr"/>
            <a:r>
              <a:rPr lang="en-US" sz="1600" dirty="0"/>
              <a:t>0.39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D491F418-F7F0-477F-AAD2-5437FC47D7CD}"/>
              </a:ext>
            </a:extLst>
          </p:cNvPr>
          <p:cNvGrpSpPr/>
          <p:nvPr/>
        </p:nvGrpSpPr>
        <p:grpSpPr>
          <a:xfrm>
            <a:off x="3791842" y="4470925"/>
            <a:ext cx="326874" cy="763769"/>
            <a:chOff x="2066266" y="2988379"/>
            <a:chExt cx="326874" cy="763769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B82AE602-0076-4A75-B841-E5E486C1BA4A}"/>
                </a:ext>
              </a:extLst>
            </p:cNvPr>
            <p:cNvGrpSpPr/>
            <p:nvPr/>
          </p:nvGrpSpPr>
          <p:grpSpPr>
            <a:xfrm>
              <a:off x="2066266" y="2988379"/>
              <a:ext cx="312906" cy="369332"/>
              <a:chOff x="9339618" y="1558131"/>
              <a:chExt cx="312906" cy="369332"/>
            </a:xfrm>
          </p:grpSpPr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6EBC128F-192A-4C9B-B6C7-0CA8875F49E3}"/>
                  </a:ext>
                </a:extLst>
              </p:cNvPr>
              <p:cNvSpPr/>
              <p:nvPr/>
            </p:nvSpPr>
            <p:spPr>
              <a:xfrm>
                <a:off x="9376013" y="1624083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CAC39B85-1CBD-45FC-AE89-FD195937129B}"/>
                  </a:ext>
                </a:extLst>
              </p:cNvPr>
              <p:cNvSpPr txBox="1"/>
              <p:nvPr/>
            </p:nvSpPr>
            <p:spPr>
              <a:xfrm>
                <a:off x="9339618" y="1558131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16FC45BA-13A2-49E6-8932-523247E1AE6C}"/>
                </a:ext>
              </a:extLst>
            </p:cNvPr>
            <p:cNvGrpSpPr/>
            <p:nvPr/>
          </p:nvGrpSpPr>
          <p:grpSpPr>
            <a:xfrm>
              <a:off x="2067277" y="3382816"/>
              <a:ext cx="312906" cy="369332"/>
              <a:chOff x="9469769" y="2497552"/>
              <a:chExt cx="312906" cy="369332"/>
            </a:xfrm>
          </p:grpSpPr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2A42CCB8-618E-4B8C-96DB-AE6BD198FD1F}"/>
                  </a:ext>
                </a:extLst>
              </p:cNvPr>
              <p:cNvSpPr/>
              <p:nvPr/>
            </p:nvSpPr>
            <p:spPr>
              <a:xfrm>
                <a:off x="9501615" y="2563504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0E27A03-5CBD-4F1C-AB31-7821EEDC4040}"/>
                  </a:ext>
                </a:extLst>
              </p:cNvPr>
              <p:cNvSpPr txBox="1"/>
              <p:nvPr/>
            </p:nvSpPr>
            <p:spPr>
              <a:xfrm>
                <a:off x="9469769" y="2497552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</p:txBody>
          </p:sp>
        </p:grp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7CBBAD96-432D-42FD-816B-069468D81275}"/>
                </a:ext>
              </a:extLst>
            </p:cNvPr>
            <p:cNvSpPr txBox="1"/>
            <p:nvPr/>
          </p:nvSpPr>
          <p:spPr>
            <a:xfrm>
              <a:off x="2078630" y="3185598"/>
              <a:ext cx="314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</a:rPr>
                <a:t>+</a:t>
              </a:r>
            </a:p>
          </p:txBody>
        </p:sp>
      </p:grpSp>
      <p:sp>
        <p:nvSpPr>
          <p:cNvPr id="133" name="TextBox 132">
            <a:extLst>
              <a:ext uri="{FF2B5EF4-FFF2-40B4-BE49-F238E27FC236}">
                <a16:creationId xmlns:a16="http://schemas.microsoft.com/office/drawing/2014/main" id="{CB570701-A11E-4B97-886F-FBA83E7AA105}"/>
              </a:ext>
            </a:extLst>
          </p:cNvPr>
          <p:cNvSpPr txBox="1"/>
          <p:nvPr/>
        </p:nvSpPr>
        <p:spPr>
          <a:xfrm>
            <a:off x="4574605" y="4423482"/>
            <a:ext cx="112562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M</a:t>
            </a:r>
            <a:r>
              <a:rPr lang="en-US" sz="2000" dirty="0"/>
              <a:t> 7.0</a:t>
            </a:r>
          </a:p>
          <a:p>
            <a:pPr algn="ctr"/>
            <a:r>
              <a:rPr lang="en-US" sz="2000" dirty="0"/>
              <a:t>(22 + 32</a:t>
            </a:r>
          </a:p>
          <a:p>
            <a:pPr algn="ctr"/>
            <a:r>
              <a:rPr lang="en-US" sz="2000" dirty="0"/>
              <a:t>= 54 km)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5E5F349-33F3-4CDA-B4BF-87DC3AF6A8B9}"/>
              </a:ext>
            </a:extLst>
          </p:cNvPr>
          <p:cNvSpPr txBox="1"/>
          <p:nvPr/>
        </p:nvSpPr>
        <p:spPr>
          <a:xfrm>
            <a:off x="3533752" y="3366855"/>
            <a:ext cx="5841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l/L =</a:t>
            </a:r>
          </a:p>
          <a:p>
            <a:pPr algn="ctr"/>
            <a:r>
              <a:rPr lang="en-US" sz="1600" dirty="0"/>
              <a:t>0.1</a:t>
            </a:r>
          </a:p>
        </p:txBody>
      </p:sp>
    </p:spTree>
    <p:extLst>
      <p:ext uri="{BB962C8B-B14F-4D97-AF65-F5344CB8AC3E}">
        <p14:creationId xmlns:p14="http://schemas.microsoft.com/office/powerpoint/2010/main" val="3122660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01">
            <a:extLst>
              <a:ext uri="{FF2B5EF4-FFF2-40B4-BE49-F238E27FC236}">
                <a16:creationId xmlns:a16="http://schemas.microsoft.com/office/drawing/2014/main" id="{01A80E20-3697-4F4C-8076-A54CA314AA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7" t="6792" r="9154" b="16178"/>
          <a:stretch/>
        </p:blipFill>
        <p:spPr>
          <a:xfrm>
            <a:off x="551384" y="4077072"/>
            <a:ext cx="2634558" cy="22384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483" y="45191"/>
            <a:ext cx="10515600" cy="533585"/>
          </a:xfrm>
        </p:spPr>
        <p:txBody>
          <a:bodyPr>
            <a:noAutofit/>
          </a:bodyPr>
          <a:lstStyle/>
          <a:p>
            <a:r>
              <a:rPr lang="en-US" sz="2400" dirty="0"/>
              <a:t>Sensitivity Case 2: Source Logic Tree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7379" t="40868" r="9154" b="16178"/>
          <a:stretch/>
        </p:blipFill>
        <p:spPr>
          <a:xfrm>
            <a:off x="583786" y="4022165"/>
            <a:ext cx="2563842" cy="124820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73856" y="3773002"/>
            <a:ext cx="2246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Futagawa</a:t>
            </a:r>
            <a:r>
              <a:rPr lang="en-US" sz="1800" dirty="0"/>
              <a:t> + </a:t>
            </a:r>
            <a:r>
              <a:rPr lang="en-US" sz="1800" dirty="0" err="1"/>
              <a:t>Uto</a:t>
            </a:r>
            <a:r>
              <a:rPr lang="en-US" sz="1800" dirty="0"/>
              <a:t> (1+2)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96243" y="1162828"/>
            <a:ext cx="2217410" cy="369332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Fault Source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465700" y="1162828"/>
            <a:ext cx="1272850" cy="369332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800" dirty="0"/>
              <a:t>Magnitude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835307" y="885829"/>
            <a:ext cx="1257809" cy="646331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800" dirty="0"/>
              <a:t>Mean Rate (×10</a:t>
            </a:r>
            <a:r>
              <a:rPr lang="en-US" sz="1800" baseline="30000" dirty="0"/>
              <a:t>-5</a:t>
            </a:r>
            <a:r>
              <a:rPr lang="en-US" sz="1800" dirty="0"/>
              <a:t> yr</a:t>
            </a:r>
            <a:r>
              <a:rPr lang="en-US" sz="1800" baseline="30000" dirty="0"/>
              <a:t>-1</a:t>
            </a:r>
            <a:r>
              <a:rPr lang="en-US" sz="1800" dirty="0"/>
              <a:t>)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3062020" y="4054850"/>
            <a:ext cx="1731146" cy="15092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498403" y="4054850"/>
            <a:ext cx="1731146" cy="15092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3062020" y="5118136"/>
            <a:ext cx="1731146" cy="15092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498403" y="5118136"/>
            <a:ext cx="1731146" cy="1509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5944896" y="4055960"/>
            <a:ext cx="1731146" cy="15092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5944896" y="5119246"/>
            <a:ext cx="1731146" cy="15092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975076" y="4054850"/>
            <a:ext cx="1731146" cy="15092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975076" y="5118136"/>
            <a:ext cx="1731146" cy="15092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8267878" y="4056152"/>
            <a:ext cx="1731146" cy="15092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8267878" y="5119438"/>
            <a:ext cx="1731146" cy="150920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3085946" y="608830"/>
            <a:ext cx="1412457" cy="923330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Max Rupture Length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656111" y="608830"/>
            <a:ext cx="1184940" cy="923330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Max Rupture Thickness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921877" y="885829"/>
            <a:ext cx="1053200" cy="646331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Average Dip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832304" y="379432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6.9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833907" y="484250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7.0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090738" y="1162828"/>
            <a:ext cx="1231427" cy="369332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b="1"/>
            </a:lvl1pPr>
          </a:lstStyle>
          <a:p>
            <a:r>
              <a:rPr lang="en-US" sz="1800" dirty="0"/>
              <a:t>Mag PDF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637964" y="378703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46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015222" y="378703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219878" y="3787036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68.6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314566" y="3691012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637860" y="48292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54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015118" y="482923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308845" y="4829233"/>
            <a:ext cx="415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60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314462" y="4760368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9645136" y="4049139"/>
            <a:ext cx="1731146" cy="15092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9645136" y="5106731"/>
            <a:ext cx="1731146" cy="150920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3"/>
          <a:srcRect l="7862" t="30707" r="49276" b="42733"/>
          <a:stretch/>
        </p:blipFill>
        <p:spPr>
          <a:xfrm>
            <a:off x="11088925" y="4049139"/>
            <a:ext cx="918591" cy="161912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 rotWithShape="1">
          <a:blip r:embed="rId3"/>
          <a:srcRect l="7862" t="23910" r="45907" b="44536"/>
          <a:stretch/>
        </p:blipFill>
        <p:spPr>
          <a:xfrm>
            <a:off x="11088925" y="5065298"/>
            <a:ext cx="990780" cy="192353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11251866" y="1158322"/>
            <a:ext cx="707523" cy="369332"/>
          </a:xfrm>
          <a:prstGeom prst="rect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l/L</a:t>
            </a:r>
          </a:p>
        </p:txBody>
      </p:sp>
      <p:cxnSp>
        <p:nvCxnSpPr>
          <p:cNvPr id="45" name="Straight Connector 44"/>
          <p:cNvCxnSpPr/>
          <p:nvPr/>
        </p:nvCxnSpPr>
        <p:spPr>
          <a:xfrm flipH="1">
            <a:off x="955772" y="2175590"/>
            <a:ext cx="2137873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1273095" y="3799532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  <a:lvl1pPr>
              <a:defRPr sz="1800"/>
            </a:lvl1pPr>
          </a:lstStyle>
          <a:p>
            <a:r>
              <a:rPr lang="en-US" dirty="0"/>
              <a:t>0.37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r="13795"/>
          <a:stretch/>
        </p:blipFill>
        <p:spPr>
          <a:xfrm>
            <a:off x="267704" y="2025342"/>
            <a:ext cx="2110236" cy="1300317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3074898" y="2098016"/>
            <a:ext cx="1731146" cy="150920"/>
          </a:xfrm>
          <a:prstGeom prst="rect">
            <a:avLst/>
          </a:prstGeom>
        </p:spPr>
      </p:pic>
      <p:sp>
        <p:nvSpPr>
          <p:cNvPr id="70" name="TextBox 69"/>
          <p:cNvSpPr txBox="1"/>
          <p:nvPr/>
        </p:nvSpPr>
        <p:spPr>
          <a:xfrm>
            <a:off x="831269" y="1829142"/>
            <a:ext cx="2393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Floating </a:t>
            </a:r>
            <a:r>
              <a:rPr lang="en-US" sz="1800" b="1" dirty="0"/>
              <a:t>M</a:t>
            </a:r>
            <a:r>
              <a:rPr lang="en-US" sz="1800" dirty="0"/>
              <a:t> 6.5 (1+2+3)</a:t>
            </a:r>
          </a:p>
        </p:txBody>
      </p:sp>
      <p:cxnSp>
        <p:nvCxnSpPr>
          <p:cNvPr id="30" name="Straight Connector 29"/>
          <p:cNvCxnSpPr/>
          <p:nvPr/>
        </p:nvCxnSpPr>
        <p:spPr>
          <a:xfrm flipH="1" flipV="1">
            <a:off x="566911" y="2712751"/>
            <a:ext cx="28803" cy="249757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2" name="Picture 71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498403" y="2098016"/>
            <a:ext cx="1731146" cy="150920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5854366" y="2099126"/>
            <a:ext cx="1731146" cy="150920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975076" y="2098016"/>
            <a:ext cx="1731146" cy="150920"/>
          </a:xfrm>
          <a:prstGeom prst="rect">
            <a:avLst/>
          </a:prstGeom>
        </p:spPr>
      </p:pic>
      <p:sp>
        <p:nvSpPr>
          <p:cNvPr id="76" name="TextBox 75"/>
          <p:cNvSpPr txBox="1"/>
          <p:nvPr/>
        </p:nvSpPr>
        <p:spPr>
          <a:xfrm>
            <a:off x="4980579" y="184709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8267878" y="2099318"/>
            <a:ext cx="1731146" cy="150920"/>
          </a:xfrm>
          <a:prstGeom prst="rect">
            <a:avLst/>
          </a:prstGeom>
        </p:spPr>
      </p:pic>
      <p:sp>
        <p:nvSpPr>
          <p:cNvPr id="78" name="TextBox 77"/>
          <p:cNvSpPr txBox="1"/>
          <p:nvPr/>
        </p:nvSpPr>
        <p:spPr>
          <a:xfrm>
            <a:off x="6219879" y="184709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64.6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8832304" y="184709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6.5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7279923" y="1751074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9645136" y="2098016"/>
            <a:ext cx="1731146" cy="150920"/>
          </a:xfrm>
          <a:prstGeom prst="rect">
            <a:avLst/>
          </a:prstGeom>
        </p:spPr>
      </p:pic>
      <p:sp>
        <p:nvSpPr>
          <p:cNvPr id="82" name="TextBox 81"/>
          <p:cNvSpPr txBox="1"/>
          <p:nvPr/>
        </p:nvSpPr>
        <p:spPr>
          <a:xfrm>
            <a:off x="10150011" y="1847098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  <a:lvl1pPr>
              <a:defRPr sz="1800"/>
            </a:lvl1pPr>
          </a:lstStyle>
          <a:p>
            <a:r>
              <a:rPr lang="en-US" dirty="0"/>
              <a:t>64.2</a:t>
            </a:r>
          </a:p>
        </p:txBody>
      </p:sp>
      <p:pic>
        <p:nvPicPr>
          <p:cNvPr id="83" name="Picture 82"/>
          <p:cNvPicPr>
            <a:picLocks noChangeAspect="1"/>
          </p:cNvPicPr>
          <p:nvPr/>
        </p:nvPicPr>
        <p:blipFill rotWithShape="1">
          <a:blip r:embed="rId3"/>
          <a:srcRect l="7862" t="30707" r="51522" b="44921"/>
          <a:stretch/>
        </p:blipFill>
        <p:spPr>
          <a:xfrm>
            <a:off x="11088925" y="2098016"/>
            <a:ext cx="870464" cy="148570"/>
          </a:xfrm>
          <a:prstGeom prst="rect">
            <a:avLst/>
          </a:prstGeom>
        </p:spPr>
      </p:pic>
      <p:sp>
        <p:nvSpPr>
          <p:cNvPr id="84" name="TextBox 83"/>
          <p:cNvSpPr txBox="1"/>
          <p:nvPr/>
        </p:nvSpPr>
        <p:spPr>
          <a:xfrm>
            <a:off x="11145499" y="1847098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variable</a:t>
            </a:r>
          </a:p>
        </p:txBody>
      </p:sp>
      <p:cxnSp>
        <p:nvCxnSpPr>
          <p:cNvPr id="86" name="Straight Connector 85"/>
          <p:cNvCxnSpPr/>
          <p:nvPr/>
        </p:nvCxnSpPr>
        <p:spPr>
          <a:xfrm flipH="1">
            <a:off x="955772" y="3228137"/>
            <a:ext cx="2137873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3074898" y="3152244"/>
            <a:ext cx="1731146" cy="150920"/>
          </a:xfrm>
          <a:prstGeom prst="rect">
            <a:avLst/>
          </a:prstGeom>
        </p:spPr>
      </p:pic>
      <p:sp>
        <p:nvSpPr>
          <p:cNvPr id="87" name="Oval 86"/>
          <p:cNvSpPr/>
          <p:nvPr/>
        </p:nvSpPr>
        <p:spPr>
          <a:xfrm>
            <a:off x="516869" y="2647337"/>
            <a:ext cx="109182" cy="10918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8" name="TextBox 87"/>
          <p:cNvSpPr txBox="1"/>
          <p:nvPr/>
        </p:nvSpPr>
        <p:spPr>
          <a:xfrm>
            <a:off x="1603732" y="2156008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[0.5]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1608564" y="3209358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[0.5]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3731875" y="284847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22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1502540" y="2848473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Uto</a:t>
            </a:r>
            <a:r>
              <a:rPr lang="en-US" sz="1800" dirty="0"/>
              <a:t> (2)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10171370" y="3780545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1.28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10188157" y="4845090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3.53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95DE25F-7A49-4814-84E0-74D15362BE37}"/>
              </a:ext>
            </a:extLst>
          </p:cNvPr>
          <p:cNvSpPr txBox="1"/>
          <p:nvPr/>
        </p:nvSpPr>
        <p:spPr>
          <a:xfrm>
            <a:off x="568092" y="5601070"/>
            <a:ext cx="2605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Futagawa</a:t>
            </a:r>
            <a:r>
              <a:rPr lang="en-US" sz="1800" dirty="0"/>
              <a:t> + </a:t>
            </a:r>
            <a:r>
              <a:rPr lang="en-US" sz="1800" dirty="0" err="1"/>
              <a:t>Uto</a:t>
            </a:r>
            <a:r>
              <a:rPr lang="en-US" sz="1800" dirty="0"/>
              <a:t> + </a:t>
            </a:r>
          </a:p>
          <a:p>
            <a:r>
              <a:rPr lang="en-US" sz="1800" dirty="0" err="1"/>
              <a:t>Uto</a:t>
            </a:r>
            <a:r>
              <a:rPr lang="en-US" sz="1800" dirty="0"/>
              <a:t>-</a:t>
            </a:r>
            <a:r>
              <a:rPr lang="en-US" sz="1800" dirty="0" err="1"/>
              <a:t>Hanto</a:t>
            </a:r>
            <a:r>
              <a:rPr lang="en-US" sz="1800" dirty="0"/>
              <a:t>-North (1+2+3)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3D3B11A-96DB-48CB-8B2A-3B0F31C205FE}"/>
              </a:ext>
            </a:extLst>
          </p:cNvPr>
          <p:cNvSpPr txBox="1"/>
          <p:nvPr/>
        </p:nvSpPr>
        <p:spPr>
          <a:xfrm>
            <a:off x="10187721" y="5878069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1.28</a:t>
            </a:r>
          </a:p>
        </p:txBody>
      </p:sp>
      <p:pic>
        <p:nvPicPr>
          <p:cNvPr id="105" name="Picture 104">
            <a:extLst>
              <a:ext uri="{FF2B5EF4-FFF2-40B4-BE49-F238E27FC236}">
                <a16:creationId xmlns:a16="http://schemas.microsoft.com/office/drawing/2014/main" id="{DE838AD3-30C9-490E-8CF5-E442D14194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3098659" y="6171941"/>
            <a:ext cx="1731146" cy="150920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EB5B6796-F1E8-4A77-A862-797A5FA979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535042" y="6171941"/>
            <a:ext cx="1731146" cy="150920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6AD5B433-D8F8-4993-9EA1-C5A057736F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5981535" y="6173051"/>
            <a:ext cx="1731146" cy="150920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F814D498-E8D0-4E76-BD91-41BEC8C506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7011715" y="6171941"/>
            <a:ext cx="1731146" cy="15092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84D25A32-18EA-420E-8469-DA72C8F028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8304517" y="6173243"/>
            <a:ext cx="1731146" cy="150920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9FB2AC77-7D92-4C50-A3D1-1247ADDB3CB4}"/>
              </a:ext>
            </a:extLst>
          </p:cNvPr>
          <p:cNvSpPr txBox="1"/>
          <p:nvPr/>
        </p:nvSpPr>
        <p:spPr>
          <a:xfrm>
            <a:off x="8832304" y="5896313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7.2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13C0C64-D6F9-4EC3-A361-D74B7FD3BB90}"/>
              </a:ext>
            </a:extLst>
          </p:cNvPr>
          <p:cNvSpPr txBox="1"/>
          <p:nvPr/>
        </p:nvSpPr>
        <p:spPr>
          <a:xfrm>
            <a:off x="3674499" y="58830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78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D8B75F4-0CE1-4236-A0C6-4088BF917A7F}"/>
              </a:ext>
            </a:extLst>
          </p:cNvPr>
          <p:cNvSpPr txBox="1"/>
          <p:nvPr/>
        </p:nvSpPr>
        <p:spPr>
          <a:xfrm>
            <a:off x="5051757" y="58830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7334710B-9608-40BF-AAB7-99EB1EE549BF}"/>
              </a:ext>
            </a:extLst>
          </p:cNvPr>
          <p:cNvSpPr txBox="1"/>
          <p:nvPr/>
        </p:nvSpPr>
        <p:spPr>
          <a:xfrm>
            <a:off x="6256517" y="588303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64.6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07137AE0-4642-4F94-BDDA-F6D474969359}"/>
              </a:ext>
            </a:extLst>
          </p:cNvPr>
          <p:cNvSpPr txBox="1"/>
          <p:nvPr/>
        </p:nvSpPr>
        <p:spPr>
          <a:xfrm>
            <a:off x="7351101" y="5814173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pic>
        <p:nvPicPr>
          <p:cNvPr id="115" name="Picture 114">
            <a:extLst>
              <a:ext uri="{FF2B5EF4-FFF2-40B4-BE49-F238E27FC236}">
                <a16:creationId xmlns:a16="http://schemas.microsoft.com/office/drawing/2014/main" id="{4D689FDD-21EF-4B1B-9D3F-12F586C718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9681775" y="6160536"/>
            <a:ext cx="1731146" cy="150920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FB63CDB6-7D3A-44D4-B7F2-A582DF4135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62" t="23910" r="45907" b="44536"/>
          <a:stretch/>
        </p:blipFill>
        <p:spPr>
          <a:xfrm>
            <a:off x="11098120" y="6113488"/>
            <a:ext cx="990780" cy="192353"/>
          </a:xfrm>
          <a:prstGeom prst="rect">
            <a:avLst/>
          </a:prstGeom>
        </p:spPr>
      </p:pic>
      <p:sp>
        <p:nvSpPr>
          <p:cNvPr id="117" name="TextBox 116">
            <a:extLst>
              <a:ext uri="{FF2B5EF4-FFF2-40B4-BE49-F238E27FC236}">
                <a16:creationId xmlns:a16="http://schemas.microsoft.com/office/drawing/2014/main" id="{34D2E23E-9FD8-44AD-A8A4-95AE91B383B7}"/>
              </a:ext>
            </a:extLst>
          </p:cNvPr>
          <p:cNvSpPr txBox="1"/>
          <p:nvPr/>
        </p:nvSpPr>
        <p:spPr>
          <a:xfrm>
            <a:off x="11282290" y="5906506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  <a:lvl1pPr>
              <a:defRPr sz="1800"/>
            </a:lvl1pPr>
          </a:lstStyle>
          <a:p>
            <a:r>
              <a:rPr lang="en-US" dirty="0"/>
              <a:t>0.37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96D2786-1AD0-4864-8EB4-7DE3627DAAAC}"/>
              </a:ext>
            </a:extLst>
          </p:cNvPr>
          <p:cNvSpPr txBox="1"/>
          <p:nvPr/>
        </p:nvSpPr>
        <p:spPr>
          <a:xfrm>
            <a:off x="588109" y="4780296"/>
            <a:ext cx="2951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Uto</a:t>
            </a:r>
            <a:r>
              <a:rPr lang="en-US" sz="1800" dirty="0"/>
              <a:t> + </a:t>
            </a:r>
            <a:r>
              <a:rPr lang="en-US" sz="1800" dirty="0" err="1"/>
              <a:t>Uto</a:t>
            </a:r>
            <a:r>
              <a:rPr lang="en-US" sz="1800" dirty="0"/>
              <a:t>-</a:t>
            </a:r>
            <a:r>
              <a:rPr lang="en-US" sz="1800" dirty="0" err="1"/>
              <a:t>Hanto</a:t>
            </a:r>
            <a:r>
              <a:rPr lang="en-US" sz="1800" dirty="0"/>
              <a:t>-North (2+3)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E722B98-DE9E-4B35-BF0F-43EB68BD28B2}"/>
              </a:ext>
            </a:extLst>
          </p:cNvPr>
          <p:cNvSpPr txBox="1"/>
          <p:nvPr/>
        </p:nvSpPr>
        <p:spPr>
          <a:xfrm>
            <a:off x="11300759" y="4792142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  <a:lvl1pPr>
              <a:defRPr sz="1800"/>
            </a:lvl1pPr>
          </a:lstStyle>
          <a:p>
            <a:r>
              <a:rPr lang="en-US" dirty="0"/>
              <a:t>0.10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603321" y="184482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~20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4498403" y="3152244"/>
            <a:ext cx="1731146" cy="15092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5854366" y="3153354"/>
            <a:ext cx="1731146" cy="15092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6975076" y="3152244"/>
            <a:ext cx="1731146" cy="15092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8267878" y="3153546"/>
            <a:ext cx="1731146" cy="15092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3"/>
          <a:srcRect l="7862" t="30707" r="11361" b="44536"/>
          <a:stretch/>
        </p:blipFill>
        <p:spPr>
          <a:xfrm>
            <a:off x="9645136" y="3152244"/>
            <a:ext cx="1731146" cy="150920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3"/>
          <a:srcRect l="7862" t="30707" r="51522" b="44921"/>
          <a:stretch/>
        </p:blipFill>
        <p:spPr>
          <a:xfrm>
            <a:off x="11088925" y="3152244"/>
            <a:ext cx="870464" cy="14857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8832304" y="2901326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6.5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302800" y="2784114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Maximum</a:t>
            </a:r>
          </a:p>
          <a:p>
            <a:r>
              <a:rPr lang="en-US" sz="1200" dirty="0"/>
              <a:t>Magnitude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151082" y="2901326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18.9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1273095" y="2901326"/>
            <a:ext cx="5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  <a:lvl1pPr>
              <a:defRPr sz="1800"/>
            </a:lvl1pPr>
          </a:lstStyle>
          <a:p>
            <a:r>
              <a:rPr lang="en-US" dirty="0"/>
              <a:t>0.23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4974968" y="29216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14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6330931" y="291565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60</a:t>
            </a:r>
          </a:p>
        </p:txBody>
      </p:sp>
    </p:spTree>
    <p:extLst>
      <p:ext uri="{BB962C8B-B14F-4D97-AF65-F5344CB8AC3E}">
        <p14:creationId xmlns:p14="http://schemas.microsoft.com/office/powerpoint/2010/main" val="1158234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448" y="260648"/>
            <a:ext cx="6984776" cy="864096"/>
          </a:xfrm>
        </p:spPr>
        <p:txBody>
          <a:bodyPr/>
          <a:lstStyle/>
          <a:p>
            <a:r>
              <a:rPr lang="en-GB" dirty="0"/>
              <a:t>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448" y="1268760"/>
            <a:ext cx="9217024" cy="403244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800" i="1" dirty="0">
                <a:solidFill>
                  <a:srgbClr val="3366CC"/>
                </a:solidFill>
              </a:rPr>
              <a:t>Introduction</a:t>
            </a:r>
          </a:p>
          <a:p>
            <a:pPr>
              <a:defRPr/>
            </a:pPr>
            <a:r>
              <a:rPr lang="en-US" sz="2800" i="1" dirty="0">
                <a:solidFill>
                  <a:srgbClr val="3366CC"/>
                </a:solidFill>
              </a:rPr>
              <a:t>Objectives and scope of Step 1</a:t>
            </a:r>
            <a:endParaRPr lang="en-US" sz="2400" i="1" dirty="0">
              <a:solidFill>
                <a:srgbClr val="3366CC"/>
              </a:solidFill>
            </a:endParaRPr>
          </a:p>
          <a:p>
            <a:pPr>
              <a:defRPr/>
            </a:pPr>
            <a:r>
              <a:rPr lang="en-GB" sz="2800" i="1" dirty="0">
                <a:solidFill>
                  <a:srgbClr val="3366CC"/>
                </a:solidFill>
              </a:rPr>
              <a:t>Members of the WG and MO</a:t>
            </a:r>
          </a:p>
          <a:p>
            <a:pPr>
              <a:defRPr/>
            </a:pPr>
            <a:r>
              <a:rPr lang="en-GB" sz="2800" i="1" dirty="0">
                <a:solidFill>
                  <a:srgbClr val="3366CC"/>
                </a:solidFill>
              </a:rPr>
              <a:t>Test Cases</a:t>
            </a:r>
          </a:p>
          <a:p>
            <a:pPr>
              <a:defRPr/>
            </a:pPr>
            <a:r>
              <a:rPr lang="en-GB" sz="2800" i="1" dirty="0">
                <a:solidFill>
                  <a:srgbClr val="3366CC"/>
                </a:solidFill>
              </a:rPr>
              <a:t>Logic Trees for Cases</a:t>
            </a:r>
          </a:p>
          <a:p>
            <a:pPr>
              <a:defRPr/>
            </a:pPr>
            <a:r>
              <a:rPr lang="en-GB" sz="2800" i="1" dirty="0">
                <a:solidFill>
                  <a:srgbClr val="3366CC"/>
                </a:solidFill>
              </a:rPr>
              <a:t>Requested Results</a:t>
            </a:r>
          </a:p>
          <a:p>
            <a:pPr>
              <a:defRPr/>
            </a:pPr>
            <a:r>
              <a:rPr lang="en-GB" sz="2800" i="1" dirty="0">
                <a:solidFill>
                  <a:srgbClr val="3366CC"/>
                </a:solidFill>
              </a:rPr>
              <a:t>Future Actions</a:t>
            </a:r>
          </a:p>
        </p:txBody>
      </p:sp>
    </p:spTree>
    <p:extLst>
      <p:ext uri="{BB962C8B-B14F-4D97-AF65-F5344CB8AC3E}">
        <p14:creationId xmlns:p14="http://schemas.microsoft.com/office/powerpoint/2010/main" val="4123367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298" y="-399642"/>
            <a:ext cx="8049514" cy="1308362"/>
          </a:xfrm>
        </p:spPr>
        <p:txBody>
          <a:bodyPr>
            <a:normAutofit/>
          </a:bodyPr>
          <a:lstStyle/>
          <a:p>
            <a:r>
              <a:rPr lang="en-US" dirty="0"/>
              <a:t>Sensitivity Cases – Kumamoto 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9982" y="724326"/>
            <a:ext cx="6860674" cy="644909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u="sng" dirty="0">
                <a:solidFill>
                  <a:schemeClr val="tx1"/>
                </a:solidFill>
              </a:rPr>
              <a:t>Case 1: source is SFZ (not FFZ)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coordinates (x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1</a:t>
            </a:r>
            <a:r>
              <a:rPr lang="en-US" dirty="0">
                <a:solidFill>
                  <a:schemeClr val="tx1"/>
                </a:solidFill>
              </a:rPr>
              <a:t>) – off-fault = </a:t>
            </a:r>
            <a:r>
              <a:rPr lang="en-US" b="1" dirty="0">
                <a:solidFill>
                  <a:schemeClr val="tx1"/>
                </a:solidFill>
              </a:rPr>
              <a:t>130.7417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32.7899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Site dimension (z) = </a:t>
            </a:r>
            <a:r>
              <a:rPr lang="en-US" b="1" dirty="0">
                <a:solidFill>
                  <a:schemeClr val="tx1"/>
                </a:solidFill>
              </a:rPr>
              <a:t>100 m × 100 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Closest Distance, FFZ: r =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0.60 km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Map Accuracy =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Inferred</a:t>
            </a:r>
          </a:p>
          <a:p>
            <a:pPr marL="0" indent="0">
              <a:buNone/>
            </a:pPr>
            <a:endParaRPr lang="en-US" u="sng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u="sng" dirty="0">
                <a:solidFill>
                  <a:schemeClr val="tx1"/>
                </a:solidFill>
              </a:rPr>
              <a:t>Case 2: site is </a:t>
            </a:r>
            <a:r>
              <a:rPr lang="en-US" i="1" u="sng" dirty="0">
                <a:solidFill>
                  <a:schemeClr val="tx1"/>
                </a:solidFill>
              </a:rPr>
              <a:t>ON</a:t>
            </a:r>
            <a:r>
              <a:rPr lang="en-US" u="sng" dirty="0">
                <a:solidFill>
                  <a:schemeClr val="tx1"/>
                </a:solidFill>
              </a:rPr>
              <a:t> FFZ (principal faulting)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coordinates (x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2</a:t>
            </a:r>
            <a:r>
              <a:rPr lang="en-US" dirty="0">
                <a:solidFill>
                  <a:schemeClr val="tx1"/>
                </a:solidFill>
              </a:rPr>
              <a:t>) – on-fault = </a:t>
            </a:r>
            <a:r>
              <a:rPr lang="en-US" b="1" dirty="0">
                <a:solidFill>
                  <a:schemeClr val="tx1"/>
                </a:solidFill>
              </a:rPr>
              <a:t>130.7656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32.7474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</a:p>
          <a:p>
            <a:r>
              <a:rPr lang="en-US" dirty="0">
                <a:solidFill>
                  <a:schemeClr val="tx1"/>
                </a:solidFill>
              </a:rPr>
              <a:t>Distance r = </a:t>
            </a:r>
            <a:r>
              <a:rPr lang="en-US" b="1" dirty="0">
                <a:solidFill>
                  <a:schemeClr val="tx1"/>
                </a:solidFill>
              </a:rPr>
              <a:t>0 km</a:t>
            </a:r>
          </a:p>
          <a:p>
            <a:r>
              <a:rPr lang="en-US" b="1" i="1" dirty="0">
                <a:solidFill>
                  <a:schemeClr val="tx1"/>
                </a:solidFill>
              </a:rPr>
              <a:t>Also test Floating EQs</a:t>
            </a:r>
          </a:p>
          <a:p>
            <a:pPr marL="0" indent="0">
              <a:buNone/>
            </a:pPr>
            <a:endParaRPr lang="en-US" u="sng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u="sng" dirty="0">
                <a:solidFill>
                  <a:schemeClr val="tx1"/>
                </a:solidFill>
              </a:rPr>
              <a:t>Case 3: site is </a:t>
            </a:r>
            <a:r>
              <a:rPr lang="en-US" i="1" u="sng" dirty="0">
                <a:solidFill>
                  <a:schemeClr val="tx1"/>
                </a:solidFill>
              </a:rPr>
              <a:t>ON</a:t>
            </a:r>
            <a:r>
              <a:rPr lang="en-US" u="sng" dirty="0">
                <a:solidFill>
                  <a:schemeClr val="tx1"/>
                </a:solidFill>
              </a:rPr>
              <a:t> SFZ (principal faulting)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 (x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3</a:t>
            </a:r>
            <a:r>
              <a:rPr lang="en-US" dirty="0">
                <a:solidFill>
                  <a:schemeClr val="tx1"/>
                </a:solidFill>
              </a:rPr>
              <a:t>) – on-SFZ = </a:t>
            </a:r>
            <a:r>
              <a:rPr lang="en-US" b="1" dirty="0">
                <a:solidFill>
                  <a:schemeClr val="tx1"/>
                </a:solidFill>
              </a:rPr>
              <a:t>130.7467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32.7936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Closest Distance r =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0 km</a:t>
            </a:r>
          </a:p>
          <a:p>
            <a:pPr marL="0" indent="0">
              <a:buNone/>
            </a:pPr>
            <a:endParaRPr lang="en-US" u="sng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u="sng" dirty="0">
                <a:solidFill>
                  <a:schemeClr val="tx1"/>
                </a:solidFill>
              </a:rPr>
              <a:t>Case 4: site is </a:t>
            </a:r>
            <a:r>
              <a:rPr lang="en-US" b="1" i="1" u="sng" dirty="0">
                <a:solidFill>
                  <a:schemeClr val="tx1"/>
                </a:solidFill>
              </a:rPr>
              <a:t>10</a:t>
            </a:r>
            <a:r>
              <a:rPr lang="en-US" b="1" u="sng" dirty="0">
                <a:solidFill>
                  <a:schemeClr val="tx1"/>
                </a:solidFill>
              </a:rPr>
              <a:t> km from FFZ</a:t>
            </a:r>
          </a:p>
          <a:p>
            <a:r>
              <a:rPr lang="en-US" dirty="0">
                <a:solidFill>
                  <a:schemeClr val="tx1"/>
                </a:solidFill>
              </a:rPr>
              <a:t>Site coordinate (x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r>
              <a:rPr lang="en-US" dirty="0">
                <a:solidFill>
                  <a:schemeClr val="tx1"/>
                </a:solidFill>
              </a:rPr>
              <a:t>,y</a:t>
            </a:r>
            <a:r>
              <a:rPr lang="en-US" baseline="-25000" dirty="0">
                <a:solidFill>
                  <a:schemeClr val="tx1"/>
                </a:solidFill>
              </a:rPr>
              <a:t>4</a:t>
            </a:r>
            <a:r>
              <a:rPr lang="en-US" dirty="0">
                <a:solidFill>
                  <a:schemeClr val="tx1"/>
                </a:solidFill>
              </a:rPr>
              <a:t>) – off-FFZ = </a:t>
            </a:r>
            <a:r>
              <a:rPr lang="en-US" b="1" dirty="0">
                <a:solidFill>
                  <a:schemeClr val="tx1"/>
                </a:solidFill>
              </a:rPr>
              <a:t>130.7196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  <a:r>
              <a:rPr lang="en-US" b="1" dirty="0">
                <a:solidFill>
                  <a:schemeClr val="tx1"/>
                </a:solidFill>
              </a:rPr>
              <a:t>, 32.8288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°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Closest Distance r =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10.0 km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Site dimension (z) =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100 m </a:t>
            </a:r>
            <a:r>
              <a:rPr lang="en-US" b="1" dirty="0">
                <a:solidFill>
                  <a:schemeClr val="tx1"/>
                </a:solidFill>
              </a:rPr>
              <a:t>×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 100 m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Map Accuracy =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</a:rPr>
              <a:t>Approximately Located</a:t>
            </a:r>
          </a:p>
          <a:p>
            <a:endParaRPr lang="en-US" b="1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18" y="2963455"/>
            <a:ext cx="4795623" cy="2750005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16" y="1603565"/>
            <a:ext cx="4699225" cy="741731"/>
          </a:xfrm>
          <a:prstGeom prst="rect">
            <a:avLst/>
          </a:prstGeom>
        </p:spPr>
      </p:pic>
      <p:sp>
        <p:nvSpPr>
          <p:cNvPr id="46" name="Rounded Rectangle 45"/>
          <p:cNvSpPr/>
          <p:nvPr/>
        </p:nvSpPr>
        <p:spPr>
          <a:xfrm>
            <a:off x="5139982" y="5192148"/>
            <a:ext cx="6644650" cy="169323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443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/>
          <p:cNvGrpSpPr/>
          <p:nvPr/>
        </p:nvGrpSpPr>
        <p:grpSpPr>
          <a:xfrm>
            <a:off x="1781258" y="1432888"/>
            <a:ext cx="106532" cy="5111257"/>
            <a:chOff x="7510509" y="418391"/>
            <a:chExt cx="106532" cy="5111257"/>
          </a:xfrm>
        </p:grpSpPr>
        <p:cxnSp>
          <p:nvCxnSpPr>
            <p:cNvPr id="103" name="Straight Connector 102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881856" y="1432888"/>
            <a:ext cx="106532" cy="5111257"/>
            <a:chOff x="7510509" y="418391"/>
            <a:chExt cx="106532" cy="5111257"/>
          </a:xfrm>
        </p:grpSpPr>
        <p:cxnSp>
          <p:nvCxnSpPr>
            <p:cNvPr id="99" name="Straight Connector 98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0" y="35551"/>
            <a:ext cx="11388308" cy="719633"/>
          </a:xfrm>
        </p:spPr>
        <p:txBody>
          <a:bodyPr>
            <a:noAutofit/>
          </a:bodyPr>
          <a:lstStyle/>
          <a:p>
            <a:r>
              <a:rPr lang="en-US" sz="2800" dirty="0"/>
              <a:t>Sensitivity Case 4: Site farther from principal fault (r &gt; 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7407" y="4622634"/>
            <a:ext cx="3039679" cy="1073997"/>
          </a:xfrm>
          <a:ln w="6350">
            <a:solidFill>
              <a:schemeClr val="tx1">
                <a:lumMod val="75000"/>
                <a:lumOff val="25000"/>
              </a:schemeClr>
            </a:solidFill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Tests: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/>
              <a:t>Magnitude and “r” variability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688952" y="1432888"/>
            <a:ext cx="106532" cy="5111257"/>
            <a:chOff x="7510509" y="418391"/>
            <a:chExt cx="106532" cy="5111257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3323562" y="2525450"/>
            <a:ext cx="312906" cy="369332"/>
            <a:chOff x="9465220" y="3126705"/>
            <a:chExt cx="312906" cy="369332"/>
          </a:xfrm>
        </p:grpSpPr>
        <p:sp>
          <p:nvSpPr>
            <p:cNvPr id="18" name="Oval 17"/>
            <p:cNvSpPr/>
            <p:nvPr/>
          </p:nvSpPr>
          <p:spPr>
            <a:xfrm>
              <a:off x="9497066" y="3192657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465220" y="3126705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cxnSp>
        <p:nvCxnSpPr>
          <p:cNvPr id="59" name="Straight Connector 58"/>
          <p:cNvCxnSpPr/>
          <p:nvPr/>
        </p:nvCxnSpPr>
        <p:spPr>
          <a:xfrm>
            <a:off x="1784753" y="1427851"/>
            <a:ext cx="67527" cy="3412922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2" name="5-Point Star 61"/>
          <p:cNvSpPr/>
          <p:nvPr/>
        </p:nvSpPr>
        <p:spPr>
          <a:xfrm>
            <a:off x="1352173" y="3612978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/>
          <p:cNvCxnSpPr/>
          <p:nvPr/>
        </p:nvCxnSpPr>
        <p:spPr>
          <a:xfrm>
            <a:off x="904615" y="3130671"/>
            <a:ext cx="35510" cy="1703372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2" name="5-Point Star 81"/>
          <p:cNvSpPr/>
          <p:nvPr/>
        </p:nvSpPr>
        <p:spPr>
          <a:xfrm>
            <a:off x="451451" y="3612978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oup 82"/>
          <p:cNvGrpSpPr/>
          <p:nvPr/>
        </p:nvGrpSpPr>
        <p:grpSpPr>
          <a:xfrm>
            <a:off x="549289" y="4079282"/>
            <a:ext cx="312906" cy="369332"/>
            <a:chOff x="9339618" y="1558131"/>
            <a:chExt cx="312906" cy="369332"/>
          </a:xfrm>
        </p:grpSpPr>
        <p:sp>
          <p:nvSpPr>
            <p:cNvPr id="84" name="Oval 83"/>
            <p:cNvSpPr/>
            <p:nvPr/>
          </p:nvSpPr>
          <p:spPr>
            <a:xfrm>
              <a:off x="9376013" y="1624083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9339618" y="155813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156" name="Group 155"/>
          <p:cNvGrpSpPr/>
          <p:nvPr/>
        </p:nvGrpSpPr>
        <p:grpSpPr>
          <a:xfrm>
            <a:off x="1417374" y="1770100"/>
            <a:ext cx="326874" cy="763769"/>
            <a:chOff x="2066266" y="2988379"/>
            <a:chExt cx="326874" cy="763769"/>
          </a:xfrm>
        </p:grpSpPr>
        <p:grpSp>
          <p:nvGrpSpPr>
            <p:cNvPr id="63" name="Group 62"/>
            <p:cNvGrpSpPr/>
            <p:nvPr/>
          </p:nvGrpSpPr>
          <p:grpSpPr>
            <a:xfrm>
              <a:off x="2066266" y="2988379"/>
              <a:ext cx="312906" cy="369332"/>
              <a:chOff x="9339618" y="1558131"/>
              <a:chExt cx="312906" cy="369332"/>
            </a:xfrm>
          </p:grpSpPr>
          <p:sp>
            <p:nvSpPr>
              <p:cNvPr id="64" name="Oval 63"/>
              <p:cNvSpPr/>
              <p:nvPr/>
            </p:nvSpPr>
            <p:spPr>
              <a:xfrm>
                <a:off x="9376013" y="1624083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9339618" y="1558131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2067277" y="3382816"/>
              <a:ext cx="312906" cy="369332"/>
              <a:chOff x="9469769" y="2497552"/>
              <a:chExt cx="312906" cy="369332"/>
            </a:xfrm>
          </p:grpSpPr>
          <p:sp>
            <p:nvSpPr>
              <p:cNvPr id="67" name="Oval 66"/>
              <p:cNvSpPr/>
              <p:nvPr/>
            </p:nvSpPr>
            <p:spPr>
              <a:xfrm>
                <a:off x="9501615" y="2563504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9469769" y="2497552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sp>
          <p:nvSpPr>
            <p:cNvPr id="106" name="TextBox 105"/>
            <p:cNvSpPr txBox="1"/>
            <p:nvPr/>
          </p:nvSpPr>
          <p:spPr>
            <a:xfrm>
              <a:off x="2078630" y="3185598"/>
              <a:ext cx="314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</a:rPr>
                <a:t>+</a:t>
              </a:r>
            </a:p>
          </p:txBody>
        </p:sp>
      </p:grpSp>
      <p:cxnSp>
        <p:nvCxnSpPr>
          <p:cNvPr id="107" name="Straight Connector 106"/>
          <p:cNvCxnSpPr/>
          <p:nvPr/>
        </p:nvCxnSpPr>
        <p:spPr>
          <a:xfrm>
            <a:off x="3679245" y="1436905"/>
            <a:ext cx="113153" cy="5107240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109" name="Group 108"/>
          <p:cNvGrpSpPr/>
          <p:nvPr/>
        </p:nvGrpSpPr>
        <p:grpSpPr>
          <a:xfrm>
            <a:off x="3317610" y="1698919"/>
            <a:ext cx="312906" cy="369332"/>
            <a:chOff x="9339618" y="1558131"/>
            <a:chExt cx="312906" cy="369332"/>
          </a:xfrm>
        </p:grpSpPr>
        <p:sp>
          <p:nvSpPr>
            <p:cNvPr id="110" name="Oval 109"/>
            <p:cNvSpPr/>
            <p:nvPr/>
          </p:nvSpPr>
          <p:spPr>
            <a:xfrm>
              <a:off x="9376013" y="1624083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9339618" y="155813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3318621" y="2108104"/>
            <a:ext cx="312906" cy="369332"/>
            <a:chOff x="9469769" y="2497552"/>
            <a:chExt cx="312906" cy="369332"/>
          </a:xfrm>
        </p:grpSpPr>
        <p:sp>
          <p:nvSpPr>
            <p:cNvPr id="113" name="Oval 112"/>
            <p:cNvSpPr/>
            <p:nvPr/>
          </p:nvSpPr>
          <p:spPr>
            <a:xfrm>
              <a:off x="9501615" y="2563504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9469769" y="249755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115" name="TextBox 114"/>
          <p:cNvSpPr txBox="1"/>
          <p:nvPr/>
        </p:nvSpPr>
        <p:spPr>
          <a:xfrm>
            <a:off x="3321338" y="1914457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3324468" y="232144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263746" y="3612978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TextBox 146"/>
          <p:cNvSpPr txBox="1"/>
          <p:nvPr/>
        </p:nvSpPr>
        <p:spPr>
          <a:xfrm>
            <a:off x="1137469" y="855200"/>
            <a:ext cx="1547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FFZ, r = 5.2 km</a:t>
            </a:r>
          </a:p>
        </p:txBody>
      </p:sp>
      <p:sp>
        <p:nvSpPr>
          <p:cNvPr id="149" name="Left Bracket 148"/>
          <p:cNvSpPr/>
          <p:nvPr/>
        </p:nvSpPr>
        <p:spPr>
          <a:xfrm rot="5400000">
            <a:off x="2377430" y="-407624"/>
            <a:ext cx="106979" cy="3357365"/>
          </a:xfrm>
          <a:prstGeom prst="lef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TextBox 107"/>
          <p:cNvSpPr txBox="1"/>
          <p:nvPr/>
        </p:nvSpPr>
        <p:spPr>
          <a:xfrm>
            <a:off x="355153" y="3323743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5.2 km</a:t>
            </a:r>
          </a:p>
        </p:txBody>
      </p:sp>
      <p:cxnSp>
        <p:nvCxnSpPr>
          <p:cNvPr id="122" name="Straight Arrow Connector 121"/>
          <p:cNvCxnSpPr/>
          <p:nvPr/>
        </p:nvCxnSpPr>
        <p:spPr>
          <a:xfrm flipV="1">
            <a:off x="539202" y="3586269"/>
            <a:ext cx="372146" cy="1447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>
            <a:off x="1234760" y="3321619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5.2 km</a:t>
            </a:r>
          </a:p>
        </p:txBody>
      </p:sp>
      <p:cxnSp>
        <p:nvCxnSpPr>
          <p:cNvPr id="124" name="Straight Arrow Connector 123"/>
          <p:cNvCxnSpPr/>
          <p:nvPr/>
        </p:nvCxnSpPr>
        <p:spPr>
          <a:xfrm flipV="1">
            <a:off x="1418809" y="3584145"/>
            <a:ext cx="372146" cy="1447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>
            <a:off x="3143672" y="3346751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5.2 km</a:t>
            </a:r>
          </a:p>
        </p:txBody>
      </p:sp>
      <p:cxnSp>
        <p:nvCxnSpPr>
          <p:cNvPr id="126" name="Straight Arrow Connector 125"/>
          <p:cNvCxnSpPr/>
          <p:nvPr/>
        </p:nvCxnSpPr>
        <p:spPr>
          <a:xfrm flipV="1">
            <a:off x="3327721" y="3609277"/>
            <a:ext cx="372146" cy="1447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9" name="Group 128"/>
          <p:cNvGrpSpPr/>
          <p:nvPr/>
        </p:nvGrpSpPr>
        <p:grpSpPr>
          <a:xfrm>
            <a:off x="6698347" y="1436036"/>
            <a:ext cx="106532" cy="5111257"/>
            <a:chOff x="7510509" y="418391"/>
            <a:chExt cx="106532" cy="5111257"/>
          </a:xfrm>
        </p:grpSpPr>
        <p:cxnSp>
          <p:nvCxnSpPr>
            <p:cNvPr id="130" name="Straight Connector 129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3" name="Group 132"/>
          <p:cNvGrpSpPr/>
          <p:nvPr/>
        </p:nvGrpSpPr>
        <p:grpSpPr>
          <a:xfrm>
            <a:off x="5798945" y="1436036"/>
            <a:ext cx="106532" cy="5111257"/>
            <a:chOff x="7510509" y="418391"/>
            <a:chExt cx="106532" cy="5111257"/>
          </a:xfrm>
        </p:grpSpPr>
        <p:cxnSp>
          <p:nvCxnSpPr>
            <p:cNvPr id="134" name="Straight Connector 133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8380227" y="1436036"/>
            <a:ext cx="106532" cy="5111257"/>
            <a:chOff x="7510509" y="418391"/>
            <a:chExt cx="106532" cy="5111257"/>
          </a:xfrm>
        </p:grpSpPr>
        <p:cxnSp>
          <p:nvCxnSpPr>
            <p:cNvPr id="143" name="Straight Connector 142"/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63" name="Straight Connector 162"/>
          <p:cNvCxnSpPr/>
          <p:nvPr/>
        </p:nvCxnSpPr>
        <p:spPr>
          <a:xfrm>
            <a:off x="6701842" y="1458158"/>
            <a:ext cx="43002" cy="3385703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4" name="5-Point Star 163"/>
          <p:cNvSpPr/>
          <p:nvPr/>
        </p:nvSpPr>
        <p:spPr>
          <a:xfrm>
            <a:off x="6088502" y="3616126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5" name="Straight Connector 164"/>
          <p:cNvCxnSpPr/>
          <p:nvPr/>
        </p:nvCxnSpPr>
        <p:spPr>
          <a:xfrm>
            <a:off x="5821704" y="3133819"/>
            <a:ext cx="35510" cy="1703372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6" name="5-Point Star 165"/>
          <p:cNvSpPr/>
          <p:nvPr/>
        </p:nvSpPr>
        <p:spPr>
          <a:xfrm>
            <a:off x="5187780" y="3616126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7" name="Group 166"/>
          <p:cNvGrpSpPr/>
          <p:nvPr/>
        </p:nvGrpSpPr>
        <p:grpSpPr>
          <a:xfrm>
            <a:off x="5428960" y="3989087"/>
            <a:ext cx="312906" cy="369332"/>
            <a:chOff x="9339618" y="1558131"/>
            <a:chExt cx="312906" cy="369332"/>
          </a:xfrm>
        </p:grpSpPr>
        <p:sp>
          <p:nvSpPr>
            <p:cNvPr id="168" name="Oval 167"/>
            <p:cNvSpPr/>
            <p:nvPr/>
          </p:nvSpPr>
          <p:spPr>
            <a:xfrm>
              <a:off x="9376013" y="1624083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9339618" y="155813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6334463" y="1773248"/>
            <a:ext cx="326874" cy="763769"/>
            <a:chOff x="2066266" y="2988379"/>
            <a:chExt cx="326874" cy="763769"/>
          </a:xfrm>
        </p:grpSpPr>
        <p:grpSp>
          <p:nvGrpSpPr>
            <p:cNvPr id="171" name="Group 170"/>
            <p:cNvGrpSpPr/>
            <p:nvPr/>
          </p:nvGrpSpPr>
          <p:grpSpPr>
            <a:xfrm>
              <a:off x="2066266" y="2988379"/>
              <a:ext cx="312906" cy="369332"/>
              <a:chOff x="9339618" y="1558131"/>
              <a:chExt cx="312906" cy="369332"/>
            </a:xfrm>
          </p:grpSpPr>
          <p:sp>
            <p:nvSpPr>
              <p:cNvPr id="176" name="Oval 175"/>
              <p:cNvSpPr/>
              <p:nvPr/>
            </p:nvSpPr>
            <p:spPr>
              <a:xfrm>
                <a:off x="9376013" y="1624083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77" name="TextBox 176"/>
              <p:cNvSpPr txBox="1"/>
              <p:nvPr/>
            </p:nvSpPr>
            <p:spPr>
              <a:xfrm>
                <a:off x="9339618" y="1558131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</p:grpSp>
        <p:grpSp>
          <p:nvGrpSpPr>
            <p:cNvPr id="172" name="Group 171"/>
            <p:cNvGrpSpPr/>
            <p:nvPr/>
          </p:nvGrpSpPr>
          <p:grpSpPr>
            <a:xfrm>
              <a:off x="2067277" y="3382816"/>
              <a:ext cx="312906" cy="369332"/>
              <a:chOff x="9469769" y="2497552"/>
              <a:chExt cx="312906" cy="369332"/>
            </a:xfrm>
          </p:grpSpPr>
          <p:sp>
            <p:nvSpPr>
              <p:cNvPr id="174" name="Oval 173"/>
              <p:cNvSpPr/>
              <p:nvPr/>
            </p:nvSpPr>
            <p:spPr>
              <a:xfrm>
                <a:off x="9501615" y="2563504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9469769" y="2497552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sp>
          <p:nvSpPr>
            <p:cNvPr id="173" name="TextBox 172"/>
            <p:cNvSpPr txBox="1"/>
            <p:nvPr/>
          </p:nvSpPr>
          <p:spPr>
            <a:xfrm>
              <a:off x="2078630" y="3185598"/>
              <a:ext cx="3145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</a:rPr>
                <a:t>+</a:t>
              </a:r>
            </a:p>
          </p:txBody>
        </p:sp>
      </p:grpSp>
      <p:cxnSp>
        <p:nvCxnSpPr>
          <p:cNvPr id="178" name="Straight Connector 177"/>
          <p:cNvCxnSpPr/>
          <p:nvPr/>
        </p:nvCxnSpPr>
        <p:spPr>
          <a:xfrm>
            <a:off x="8370520" y="1440053"/>
            <a:ext cx="113153" cy="5107240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2" name="5-Point Star 191"/>
          <p:cNvSpPr/>
          <p:nvPr/>
        </p:nvSpPr>
        <p:spPr>
          <a:xfrm>
            <a:off x="7824192" y="3616126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TextBox 193"/>
          <p:cNvSpPr txBox="1"/>
          <p:nvPr/>
        </p:nvSpPr>
        <p:spPr>
          <a:xfrm>
            <a:off x="6262289" y="858775"/>
            <a:ext cx="1489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FFZ, r = 10 km</a:t>
            </a:r>
          </a:p>
        </p:txBody>
      </p:sp>
      <p:sp>
        <p:nvSpPr>
          <p:cNvPr id="195" name="Left Bracket 194"/>
          <p:cNvSpPr/>
          <p:nvPr/>
        </p:nvSpPr>
        <p:spPr>
          <a:xfrm rot="5400000">
            <a:off x="6910292" y="-327625"/>
            <a:ext cx="85637" cy="3182321"/>
          </a:xfrm>
          <a:prstGeom prst="leftBracke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4595339" y="1022373"/>
            <a:ext cx="132509" cy="55978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TextBox 203"/>
          <p:cNvSpPr txBox="1"/>
          <p:nvPr/>
        </p:nvSpPr>
        <p:spPr>
          <a:xfrm>
            <a:off x="7829056" y="3353301"/>
            <a:ext cx="570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10 km</a:t>
            </a:r>
          </a:p>
        </p:txBody>
      </p:sp>
      <p:cxnSp>
        <p:nvCxnSpPr>
          <p:cNvPr id="205" name="Straight Arrow Connector 204"/>
          <p:cNvCxnSpPr/>
          <p:nvPr/>
        </p:nvCxnSpPr>
        <p:spPr>
          <a:xfrm flipV="1">
            <a:off x="7843613" y="3615828"/>
            <a:ext cx="556643" cy="539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TextBox 205"/>
          <p:cNvSpPr txBox="1"/>
          <p:nvPr/>
        </p:nvSpPr>
        <p:spPr>
          <a:xfrm>
            <a:off x="6162867" y="3335925"/>
            <a:ext cx="570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10 km</a:t>
            </a:r>
          </a:p>
        </p:txBody>
      </p:sp>
      <p:cxnSp>
        <p:nvCxnSpPr>
          <p:cNvPr id="207" name="Straight Arrow Connector 206"/>
          <p:cNvCxnSpPr/>
          <p:nvPr/>
        </p:nvCxnSpPr>
        <p:spPr>
          <a:xfrm flipV="1">
            <a:off x="6162419" y="3598452"/>
            <a:ext cx="556643" cy="539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TextBox 207"/>
          <p:cNvSpPr txBox="1"/>
          <p:nvPr/>
        </p:nvSpPr>
        <p:spPr>
          <a:xfrm>
            <a:off x="5261949" y="3373044"/>
            <a:ext cx="570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10 km</a:t>
            </a:r>
          </a:p>
        </p:txBody>
      </p:sp>
      <p:cxnSp>
        <p:nvCxnSpPr>
          <p:cNvPr id="209" name="Straight Arrow Connector 208"/>
          <p:cNvCxnSpPr/>
          <p:nvPr/>
        </p:nvCxnSpPr>
        <p:spPr>
          <a:xfrm flipV="1">
            <a:off x="5261501" y="3635571"/>
            <a:ext cx="556643" cy="539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7" name="Group 116"/>
          <p:cNvGrpSpPr/>
          <p:nvPr/>
        </p:nvGrpSpPr>
        <p:grpSpPr>
          <a:xfrm>
            <a:off x="8034595" y="2525450"/>
            <a:ext cx="312906" cy="369332"/>
            <a:chOff x="9465220" y="3126705"/>
            <a:chExt cx="312906" cy="369332"/>
          </a:xfrm>
        </p:grpSpPr>
        <p:sp>
          <p:nvSpPr>
            <p:cNvPr id="118" name="Oval 117"/>
            <p:cNvSpPr/>
            <p:nvPr/>
          </p:nvSpPr>
          <p:spPr>
            <a:xfrm>
              <a:off x="9497066" y="3192657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9465220" y="3126705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028643" y="1698919"/>
            <a:ext cx="312906" cy="369332"/>
            <a:chOff x="9339618" y="1558131"/>
            <a:chExt cx="312906" cy="369332"/>
          </a:xfrm>
        </p:grpSpPr>
        <p:sp>
          <p:nvSpPr>
            <p:cNvPr id="121" name="Oval 120"/>
            <p:cNvSpPr/>
            <p:nvPr/>
          </p:nvSpPr>
          <p:spPr>
            <a:xfrm>
              <a:off x="9376013" y="1624083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9339618" y="155813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8029654" y="2108104"/>
            <a:ext cx="312906" cy="369332"/>
            <a:chOff x="9469769" y="2497552"/>
            <a:chExt cx="312906" cy="369332"/>
          </a:xfrm>
        </p:grpSpPr>
        <p:sp>
          <p:nvSpPr>
            <p:cNvPr id="136" name="Oval 135"/>
            <p:cNvSpPr/>
            <p:nvPr/>
          </p:nvSpPr>
          <p:spPr>
            <a:xfrm>
              <a:off x="9501615" y="2563504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9469769" y="249755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138" name="TextBox 137"/>
          <p:cNvSpPr txBox="1"/>
          <p:nvPr/>
        </p:nvSpPr>
        <p:spPr>
          <a:xfrm>
            <a:off x="8032371" y="1914457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8035501" y="232144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+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CD57BF78-BE4D-462D-8CDB-DE09827FDF4B}"/>
              </a:ext>
            </a:extLst>
          </p:cNvPr>
          <p:cNvGrpSpPr/>
          <p:nvPr/>
        </p:nvGrpSpPr>
        <p:grpSpPr>
          <a:xfrm>
            <a:off x="2628734" y="1451763"/>
            <a:ext cx="106532" cy="5111257"/>
            <a:chOff x="7510509" y="418391"/>
            <a:chExt cx="106532" cy="5111257"/>
          </a:xfrm>
        </p:grpSpPr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F56BF7F0-B0B8-4E61-A5B3-CF172F43D6B6}"/>
                </a:ext>
              </a:extLst>
            </p:cNvPr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BE4CB84-7D07-4455-B4E8-E22D66AF762B}"/>
                </a:ext>
              </a:extLst>
            </p:cNvPr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C516AFDE-A3B6-469C-AC0A-FFFDC53C5B2F}"/>
                </a:ext>
              </a:extLst>
            </p:cNvPr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EA6FE6D3-5FAB-4460-B7E6-E9040B19B081}"/>
              </a:ext>
            </a:extLst>
          </p:cNvPr>
          <p:cNvCxnSpPr>
            <a:cxnSpLocks/>
          </p:cNvCxnSpPr>
          <p:nvPr/>
        </p:nvCxnSpPr>
        <p:spPr>
          <a:xfrm>
            <a:off x="2651437" y="3155135"/>
            <a:ext cx="63378" cy="3385431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2" name="5-Point Star 61">
            <a:extLst>
              <a:ext uri="{FF2B5EF4-FFF2-40B4-BE49-F238E27FC236}">
                <a16:creationId xmlns:a16="http://schemas.microsoft.com/office/drawing/2014/main" id="{711559DF-BF54-444F-8623-6345FBE09410}"/>
              </a:ext>
            </a:extLst>
          </p:cNvPr>
          <p:cNvSpPr/>
          <p:nvPr/>
        </p:nvSpPr>
        <p:spPr>
          <a:xfrm>
            <a:off x="2199649" y="3614869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514CB604-587A-4796-8175-104411544038}"/>
              </a:ext>
            </a:extLst>
          </p:cNvPr>
          <p:cNvGrpSpPr/>
          <p:nvPr/>
        </p:nvGrpSpPr>
        <p:grpSpPr>
          <a:xfrm>
            <a:off x="2199649" y="4465772"/>
            <a:ext cx="351581" cy="820903"/>
            <a:chOff x="2043030" y="2962023"/>
            <a:chExt cx="351581" cy="820903"/>
          </a:xfrm>
        </p:grpSpPr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EBD82D04-7594-452A-8ADE-A63E9A14227E}"/>
                </a:ext>
              </a:extLst>
            </p:cNvPr>
            <p:cNvGrpSpPr/>
            <p:nvPr/>
          </p:nvGrpSpPr>
          <p:grpSpPr>
            <a:xfrm>
              <a:off x="2045693" y="2962023"/>
              <a:ext cx="327334" cy="400110"/>
              <a:chOff x="9319045" y="1531775"/>
              <a:chExt cx="327334" cy="400110"/>
            </a:xfrm>
          </p:grpSpPr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A3870AE6-7C90-4E82-AE38-1EDFD5F7E0A6}"/>
                  </a:ext>
                </a:extLst>
              </p:cNvPr>
              <p:cNvSpPr/>
              <p:nvPr/>
            </p:nvSpPr>
            <p:spPr>
              <a:xfrm>
                <a:off x="9376013" y="1624083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C58776CF-D7EF-4005-BEC5-AB61F3802FFC}"/>
                  </a:ext>
                </a:extLst>
              </p:cNvPr>
              <p:cNvSpPr txBox="1"/>
              <p:nvPr/>
            </p:nvSpPr>
            <p:spPr>
              <a:xfrm>
                <a:off x="9319045" y="1531775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AFB9179D-DCCE-48AC-BA33-3147C87B0500}"/>
                </a:ext>
              </a:extLst>
            </p:cNvPr>
            <p:cNvGrpSpPr/>
            <p:nvPr/>
          </p:nvGrpSpPr>
          <p:grpSpPr>
            <a:xfrm>
              <a:off x="2067277" y="3382816"/>
              <a:ext cx="327334" cy="400110"/>
              <a:chOff x="9469769" y="2497552"/>
              <a:chExt cx="327334" cy="400110"/>
            </a:xfrm>
          </p:grpSpPr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9EA3B740-5A36-46CA-826F-B4E3CC2867B1}"/>
                  </a:ext>
                </a:extLst>
              </p:cNvPr>
              <p:cNvSpPr/>
              <p:nvPr/>
            </p:nvSpPr>
            <p:spPr>
              <a:xfrm>
                <a:off x="9501615" y="2563504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59386985-2399-4D11-B580-257912810CCD}"/>
                  </a:ext>
                </a:extLst>
              </p:cNvPr>
              <p:cNvSpPr txBox="1"/>
              <p:nvPr/>
            </p:nvSpPr>
            <p:spPr>
              <a:xfrm>
                <a:off x="9469769" y="249755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</p:txBody>
          </p:sp>
        </p:grp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A9645A92-A170-43E5-9C3F-C5D427412B9D}"/>
                </a:ext>
              </a:extLst>
            </p:cNvPr>
            <p:cNvSpPr txBox="1"/>
            <p:nvPr/>
          </p:nvSpPr>
          <p:spPr>
            <a:xfrm>
              <a:off x="2043030" y="3144896"/>
              <a:ext cx="3289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</a:rPr>
                <a:t>+</a:t>
              </a:r>
            </a:p>
          </p:txBody>
        </p:sp>
      </p:grp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F6E17696-0A46-4897-B14F-830F62C81C19}"/>
              </a:ext>
            </a:extLst>
          </p:cNvPr>
          <p:cNvCxnSpPr/>
          <p:nvPr/>
        </p:nvCxnSpPr>
        <p:spPr>
          <a:xfrm flipV="1">
            <a:off x="2266285" y="3586036"/>
            <a:ext cx="372146" cy="1447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Right Brace 178">
            <a:extLst>
              <a:ext uri="{FF2B5EF4-FFF2-40B4-BE49-F238E27FC236}">
                <a16:creationId xmlns:a16="http://schemas.microsoft.com/office/drawing/2014/main" id="{98AE784F-0261-4D60-91A0-2B847EB7B62F}"/>
              </a:ext>
            </a:extLst>
          </p:cNvPr>
          <p:cNvSpPr/>
          <p:nvPr/>
        </p:nvSpPr>
        <p:spPr>
          <a:xfrm>
            <a:off x="2834341" y="3097620"/>
            <a:ext cx="154966" cy="3457303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99BF1003-9A7B-4895-846B-33206C4EDC71}"/>
              </a:ext>
            </a:extLst>
          </p:cNvPr>
          <p:cNvSpPr txBox="1"/>
          <p:nvPr/>
        </p:nvSpPr>
        <p:spPr>
          <a:xfrm>
            <a:off x="2063552" y="3309648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5.2 km</a:t>
            </a:r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EFDFD562-5FDE-4DAC-B7A0-6B56C0A9280C}"/>
              </a:ext>
            </a:extLst>
          </p:cNvPr>
          <p:cNvGrpSpPr/>
          <p:nvPr/>
        </p:nvGrpSpPr>
        <p:grpSpPr>
          <a:xfrm>
            <a:off x="7434677" y="1427851"/>
            <a:ext cx="106532" cy="5111257"/>
            <a:chOff x="7510509" y="418391"/>
            <a:chExt cx="106532" cy="5111257"/>
          </a:xfrm>
        </p:grpSpPr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C5D1D77D-9B50-41EF-B875-71F0A948B18E}"/>
                </a:ext>
              </a:extLst>
            </p:cNvPr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AD2B4ED0-6607-4C0C-A3B3-846AEAC7771B}"/>
                </a:ext>
              </a:extLst>
            </p:cNvPr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0C62CA66-579E-4E56-83F8-A2E3C1FC1F43}"/>
                </a:ext>
              </a:extLst>
            </p:cNvPr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FEEAEF46-A616-4972-82E7-6ACD1725036A}"/>
              </a:ext>
            </a:extLst>
          </p:cNvPr>
          <p:cNvCxnSpPr>
            <a:cxnSpLocks/>
          </p:cNvCxnSpPr>
          <p:nvPr/>
        </p:nvCxnSpPr>
        <p:spPr>
          <a:xfrm>
            <a:off x="7457380" y="3131223"/>
            <a:ext cx="63378" cy="3385431"/>
          </a:xfrm>
          <a:prstGeom prst="line">
            <a:avLst/>
          </a:prstGeom>
          <a:ln w="38100"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6" name="5-Point Star 61">
            <a:extLst>
              <a:ext uri="{FF2B5EF4-FFF2-40B4-BE49-F238E27FC236}">
                <a16:creationId xmlns:a16="http://schemas.microsoft.com/office/drawing/2014/main" id="{574F6A82-A78B-47AE-882E-74FB105906D7}"/>
              </a:ext>
            </a:extLst>
          </p:cNvPr>
          <p:cNvSpPr/>
          <p:nvPr/>
        </p:nvSpPr>
        <p:spPr>
          <a:xfrm>
            <a:off x="7005592" y="3633991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CF30D6E0-860F-4E10-AF57-4E41FEAA8A1C}"/>
              </a:ext>
            </a:extLst>
          </p:cNvPr>
          <p:cNvGrpSpPr/>
          <p:nvPr/>
        </p:nvGrpSpPr>
        <p:grpSpPr>
          <a:xfrm>
            <a:off x="7005592" y="4441860"/>
            <a:ext cx="351581" cy="820903"/>
            <a:chOff x="2043030" y="2962023"/>
            <a:chExt cx="351581" cy="820903"/>
          </a:xfrm>
        </p:grpSpPr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id="{F020B646-BDAB-4544-A92D-3EF5E602D733}"/>
                </a:ext>
              </a:extLst>
            </p:cNvPr>
            <p:cNvGrpSpPr/>
            <p:nvPr/>
          </p:nvGrpSpPr>
          <p:grpSpPr>
            <a:xfrm>
              <a:off x="2045693" y="2962023"/>
              <a:ext cx="327334" cy="400110"/>
              <a:chOff x="9319045" y="1531775"/>
              <a:chExt cx="327334" cy="400110"/>
            </a:xfrm>
          </p:grpSpPr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20BAE1D3-B29A-49A9-A69C-5E84FC0D5168}"/>
                  </a:ext>
                </a:extLst>
              </p:cNvPr>
              <p:cNvSpPr/>
              <p:nvPr/>
            </p:nvSpPr>
            <p:spPr>
              <a:xfrm>
                <a:off x="9376013" y="1624083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97" name="TextBox 196">
                <a:extLst>
                  <a:ext uri="{FF2B5EF4-FFF2-40B4-BE49-F238E27FC236}">
                    <a16:creationId xmlns:a16="http://schemas.microsoft.com/office/drawing/2014/main" id="{CDC40FF9-69B6-408C-975F-E1AAEA9BD33D}"/>
                  </a:ext>
                </a:extLst>
              </p:cNvPr>
              <p:cNvSpPr txBox="1"/>
              <p:nvPr/>
            </p:nvSpPr>
            <p:spPr>
              <a:xfrm>
                <a:off x="9319045" y="1531775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1BCEBE90-4032-46A7-BC53-F006CFB11879}"/>
                </a:ext>
              </a:extLst>
            </p:cNvPr>
            <p:cNvGrpSpPr/>
            <p:nvPr/>
          </p:nvGrpSpPr>
          <p:grpSpPr>
            <a:xfrm>
              <a:off x="2067277" y="3382816"/>
              <a:ext cx="327334" cy="400110"/>
              <a:chOff x="9469769" y="2497552"/>
              <a:chExt cx="327334" cy="400110"/>
            </a:xfrm>
          </p:grpSpPr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9F9162A2-2527-4866-AD86-5989D3D2662F}"/>
                  </a:ext>
                </a:extLst>
              </p:cNvPr>
              <p:cNvSpPr/>
              <p:nvPr/>
            </p:nvSpPr>
            <p:spPr>
              <a:xfrm>
                <a:off x="9501615" y="2563504"/>
                <a:ext cx="245660" cy="24566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93" name="TextBox 192">
                <a:extLst>
                  <a:ext uri="{FF2B5EF4-FFF2-40B4-BE49-F238E27FC236}">
                    <a16:creationId xmlns:a16="http://schemas.microsoft.com/office/drawing/2014/main" id="{59487A93-5021-4F31-99D8-60C6FFF228CA}"/>
                  </a:ext>
                </a:extLst>
              </p:cNvPr>
              <p:cNvSpPr txBox="1"/>
              <p:nvPr/>
            </p:nvSpPr>
            <p:spPr>
              <a:xfrm>
                <a:off x="9469769" y="249755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</p:txBody>
          </p:sp>
        </p:grp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68384B2B-1E41-4691-86C9-9AAAFCF0131C}"/>
                </a:ext>
              </a:extLst>
            </p:cNvPr>
            <p:cNvSpPr txBox="1"/>
            <p:nvPr/>
          </p:nvSpPr>
          <p:spPr>
            <a:xfrm>
              <a:off x="2043030" y="3144896"/>
              <a:ext cx="3289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</a:rPr>
                <a:t>+</a:t>
              </a:r>
            </a:p>
          </p:txBody>
        </p:sp>
      </p:grp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4BBF9ADC-9829-4F46-9B7C-0BE7EEF6F10B}"/>
              </a:ext>
            </a:extLst>
          </p:cNvPr>
          <p:cNvCxnSpPr/>
          <p:nvPr/>
        </p:nvCxnSpPr>
        <p:spPr>
          <a:xfrm flipV="1">
            <a:off x="7072228" y="3605158"/>
            <a:ext cx="372146" cy="1447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Right Brace 198">
            <a:extLst>
              <a:ext uri="{FF2B5EF4-FFF2-40B4-BE49-F238E27FC236}">
                <a16:creationId xmlns:a16="http://schemas.microsoft.com/office/drawing/2014/main" id="{98231F71-E48C-470E-A52C-87B768F5ABB1}"/>
              </a:ext>
            </a:extLst>
          </p:cNvPr>
          <p:cNvSpPr/>
          <p:nvPr/>
        </p:nvSpPr>
        <p:spPr>
          <a:xfrm>
            <a:off x="7640284" y="3073708"/>
            <a:ext cx="154966" cy="3457303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D2F203F8-378D-4068-9D66-613E6CEE5B8A}"/>
              </a:ext>
            </a:extLst>
          </p:cNvPr>
          <p:cNvSpPr txBox="1"/>
          <p:nvPr/>
        </p:nvSpPr>
        <p:spPr>
          <a:xfrm>
            <a:off x="6855658" y="3356992"/>
            <a:ext cx="574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10 km</a:t>
            </a:r>
          </a:p>
        </p:txBody>
      </p:sp>
    </p:spTree>
    <p:extLst>
      <p:ext uri="{BB962C8B-B14F-4D97-AF65-F5344CB8AC3E}">
        <p14:creationId xmlns:p14="http://schemas.microsoft.com/office/powerpoint/2010/main" val="3192950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561" y="418392"/>
            <a:ext cx="10515600" cy="676762"/>
          </a:xfrm>
        </p:spPr>
        <p:txBody>
          <a:bodyPr>
            <a:normAutofit/>
          </a:bodyPr>
          <a:lstStyle/>
          <a:p>
            <a:r>
              <a:rPr lang="en-US" dirty="0"/>
              <a:t>Requested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561" y="1414130"/>
            <a:ext cx="10536866" cy="5111213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3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PowerPoint or similar presentation format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3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of fault displacement model per publication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3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Definition of the </a:t>
            </a:r>
            <a:r>
              <a:rPr lang="en-US" sz="33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Intensity Measure </a:t>
            </a:r>
          </a:p>
          <a:p>
            <a:pPr lvl="1"/>
            <a:r>
              <a:rPr lang="en-US" sz="33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e.g., Net fault displacement? Strike-slip or vertical displacement component?</a:t>
            </a:r>
          </a:p>
          <a:p>
            <a:pPr lvl="1"/>
            <a:r>
              <a:rPr lang="en-US" sz="33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Localized on a single fault within the site? Cumulative offset across the site?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3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Fault displacement model logic tree for hazard calculation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3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Presentation of base case results (hazard curves)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3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Presentation of mean and fractile hazard curves (for base case with epistemic uncertainty)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3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Presentation of results for sensitivity cases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877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96752"/>
            <a:ext cx="12192000" cy="5667154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Tabulated results: Hazard for the following displacement amplitudes (cm):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0.01, 0.1, 0.5, 1, 1.5, 3, 5, 7.5, 10, 15, 30, 50, 75, 100, 300, 500, 750, 1000 </a:t>
            </a:r>
          </a:p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Graphical results: Hazard curves showing annual exceedance frequency vs displacement (cm)</a:t>
            </a:r>
          </a:p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 Case Hazard Curves, single source path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Four “marginal” hazard curves and total mean hazard curve</a:t>
            </a:r>
          </a:p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 Case Hazard Curves, epistemic uncertainty in source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Total Mean Hazard Curve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Hazard Fractile Curves: 5, 16, 50, 84, 95 percentiles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Separate fractiles from source characterization versus fault displacement models (optional)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“Tornado” or other sensitivity plots to examine contribution of parameter uncertainty to total hazard uncertainty (optional)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A28D31E-C242-4659-B8D3-0B48DA61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561" y="260648"/>
            <a:ext cx="10515600" cy="676762"/>
          </a:xfrm>
        </p:spPr>
        <p:txBody>
          <a:bodyPr>
            <a:normAutofit/>
          </a:bodyPr>
          <a:lstStyle/>
          <a:p>
            <a:r>
              <a:rPr lang="en-US" dirty="0"/>
              <a:t>Requested Results </a:t>
            </a:r>
            <a:r>
              <a:rPr lang="en-US" i="1" dirty="0"/>
              <a:t>continued</a:t>
            </a:r>
          </a:p>
        </p:txBody>
      </p:sp>
    </p:spTree>
    <p:extLst>
      <p:ext uri="{BB962C8B-B14F-4D97-AF65-F5344CB8AC3E}">
        <p14:creationId xmlns:p14="http://schemas.microsoft.com/office/powerpoint/2010/main" val="19747534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561" y="956930"/>
            <a:ext cx="10536866" cy="5209401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Sensitivity #1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Compare SFZ hazard curve versus Base Case mean hazard curve</a:t>
            </a:r>
          </a:p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Sensitivity #2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Four “marginal” hazard curves and Total Mean hazard curve, r=0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Hazard Fractile Curves: 5, 16, 50, 84, 95 percentiles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Break out fractiles from source characterization versus fault displacement models (optional)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Compare </a:t>
            </a:r>
            <a:r>
              <a:rPr lang="en-US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Uto</a:t>
            </a: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(2) source marginal hazard curve for fixed location versus “floating” characterization</a:t>
            </a:r>
          </a:p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Sensitivity #3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Compare SFZ hazard curve versus Base Case mean hazard curve for r=0</a:t>
            </a:r>
          </a:p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Sensitivity #4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Four “marginal” hazard curves and Total Mean hazard curve, r=10 km</a:t>
            </a:r>
          </a:p>
          <a:p>
            <a:pPr lvl="1"/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828BE8E-99E9-43F3-B341-DA8A0C15E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561" y="116632"/>
            <a:ext cx="10515600" cy="676762"/>
          </a:xfrm>
        </p:spPr>
        <p:txBody>
          <a:bodyPr>
            <a:normAutofit/>
          </a:bodyPr>
          <a:lstStyle/>
          <a:p>
            <a:r>
              <a:rPr lang="en-US" dirty="0"/>
              <a:t>Requested Results </a:t>
            </a:r>
            <a:r>
              <a:rPr lang="en-US" i="1" dirty="0"/>
              <a:t>continued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5915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8972"/>
          </a:xfrm>
        </p:spPr>
        <p:txBody>
          <a:bodyPr/>
          <a:lstStyle/>
          <a:p>
            <a:r>
              <a:rPr lang="en-US" dirty="0"/>
              <a:t>Next Steps: Preparation for Step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8183"/>
            <a:ext cx="10515600" cy="5292226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Procedures for validation and testing results from other groups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many cases? Which cases? What is tolerance for “validation”?</a:t>
            </a:r>
          </a:p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Scope of Benchmarking in Step 2: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Fault displacement model testing: 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Only validate/test as-published median models? E.g., through a set of clear assumptions.  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Test/explore different approaches to problem solving and logic-tree development? E.g., provide limited assumptions and allow/encourage more creativity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 characterization testing: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 this beyond scope? E.g., IAEA provides all parameters?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Limited scope? IAEA provides all source logic tree values and weights, but groups show sensitivities? This is a code validation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exercize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Within scope? Provide limited assumptions and allow/encourage alternative approaches to solving magnitude-recurrence relationship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Hazard code / post-processing testing? Validate/compare methods for: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Locating earthquake ruptures on a model fault plane (floating)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Computing “r” and “l/L” distances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Calculating the magnitude-recurrence relationship</a:t>
            </a:r>
          </a:p>
          <a:p>
            <a:pPr lvl="2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Calculating hazard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fractiles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73508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35360" y="4365104"/>
            <a:ext cx="11233248" cy="1080120"/>
          </a:xfrm>
        </p:spPr>
        <p:txBody>
          <a:bodyPr>
            <a:normAutofit fontScale="90000"/>
          </a:bodyPr>
          <a:lstStyle/>
          <a:p>
            <a:r>
              <a:rPr lang="en-GB" sz="4400" b="0" i="1" dirty="0">
                <a:latin typeface="+mn-lt"/>
              </a:rPr>
              <a:t>For any questions and clarification please send an email to A.Valentini@iaea.org</a:t>
            </a:r>
          </a:p>
        </p:txBody>
      </p:sp>
    </p:spTree>
    <p:extLst>
      <p:ext uri="{BB962C8B-B14F-4D97-AF65-F5344CB8AC3E}">
        <p14:creationId xmlns:p14="http://schemas.microsoft.com/office/powerpoint/2010/main" val="1254289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1544" y="116632"/>
            <a:ext cx="6120680" cy="864096"/>
          </a:xfrm>
        </p:spPr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91D993-7A6F-4ADA-9E1B-99AFDA111552}"/>
              </a:ext>
            </a:extLst>
          </p:cNvPr>
          <p:cNvSpPr/>
          <p:nvPr/>
        </p:nvSpPr>
        <p:spPr>
          <a:xfrm>
            <a:off x="623392" y="1556792"/>
            <a:ext cx="1094521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In the IAEA Safety Standard SSG-9, PFDHA is recommended to evaluate fault displacement hazard for existing Nuclear Installations in the event that a capable fault is discovered and cannot be avoided. </a:t>
            </a: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Given the fact that PFDHA is a relatively new practice, the IAEA Member States wish to have more practical guidance on PFDHA. </a:t>
            </a: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In response to this, EESS/IAEA has been leading efforts to prepare IAEA Technical Documents (</a:t>
            </a:r>
            <a:r>
              <a:rPr lang="en-GB" dirty="0" err="1">
                <a:latin typeface="Calibri" panose="020F0502020204030204" pitchFamily="34" charset="0"/>
                <a:ea typeface="Calibri" panose="020F0502020204030204" pitchFamily="34" charset="0"/>
              </a:rPr>
              <a:t>TecDocs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) on two topics: 1) to document the state of practice of PFDHA, including methodologies and case histories, and 2) to document example implementations of PFHDA in a benchmarking study. </a:t>
            </a:r>
          </a:p>
        </p:txBody>
      </p:sp>
    </p:spTree>
    <p:extLst>
      <p:ext uri="{BB962C8B-B14F-4D97-AF65-F5344CB8AC3E}">
        <p14:creationId xmlns:p14="http://schemas.microsoft.com/office/powerpoint/2010/main" val="150329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1544" y="116632"/>
            <a:ext cx="6120680" cy="864096"/>
          </a:xfrm>
        </p:spPr>
        <p:txBody>
          <a:bodyPr>
            <a:normAutofit/>
          </a:bodyPr>
          <a:lstStyle/>
          <a:p>
            <a:r>
              <a:rPr lang="en-GB" dirty="0"/>
              <a:t>Introduction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A5E6A6-CD06-4949-9520-5F72865A109F}"/>
              </a:ext>
            </a:extLst>
          </p:cNvPr>
          <p:cNvSpPr/>
          <p:nvPr/>
        </p:nvSpPr>
        <p:spPr>
          <a:xfrm>
            <a:off x="191344" y="1124744"/>
            <a:ext cx="1180931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We envision the PFDHA benchmarking study as consisting of three steps:</a:t>
            </a:r>
          </a:p>
          <a:p>
            <a:pPr>
              <a:spcAft>
                <a:spcPts val="0"/>
              </a:spcAft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800100" lvl="1" indent="-342900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Step 1 – Validation of current published models and model comparison</a:t>
            </a:r>
          </a:p>
          <a:p>
            <a:pPr marL="800100" lvl="1" indent="-342900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Step 2 – Model implementation for two scenario sites</a:t>
            </a:r>
          </a:p>
          <a:p>
            <a:pPr marL="800100" lvl="1" indent="-342900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Step 3 – Documentation of model validation, comparison, and test case implementation (in an IAEA </a:t>
            </a:r>
            <a:r>
              <a:rPr lang="en-GB" dirty="0" err="1">
                <a:latin typeface="Calibri" panose="020F0502020204030204" pitchFamily="34" charset="0"/>
                <a:ea typeface="Calibri" panose="020F0502020204030204" pitchFamily="34" charset="0"/>
              </a:rPr>
              <a:t>TecDoc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).</a:t>
            </a:r>
          </a:p>
          <a:p>
            <a:pPr algn="just">
              <a:spcAft>
                <a:spcPts val="0"/>
              </a:spcAft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Step 1 includes a simple fictional scenario with pre-defined seismic source parameters. Fault displacement model authors are asked to produce results implementing their published models. </a:t>
            </a: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The goal of Step 1 is to engage with the owners/originators of the currently published PFDHA models and have them provide reference hazard curves. </a:t>
            </a: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The 2</a:t>
            </a:r>
            <a:r>
              <a:rPr lang="en-GB" baseline="30000" dirty="0">
                <a:latin typeface="Calibri" panose="020F0502020204030204" pitchFamily="34" charset="0"/>
                <a:ea typeface="Calibri" panose="020F0502020204030204" pitchFamily="34" charset="0"/>
              </a:rPr>
              <a:t>nd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</a:rPr>
              <a:t> step will expand to include other teams with experience in implementing PFDHA. </a:t>
            </a:r>
          </a:p>
        </p:txBody>
      </p:sp>
    </p:spTree>
    <p:extLst>
      <p:ext uri="{BB962C8B-B14F-4D97-AF65-F5344CB8AC3E}">
        <p14:creationId xmlns:p14="http://schemas.microsoft.com/office/powerpoint/2010/main" val="1472321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3472" y="116632"/>
            <a:ext cx="7128792" cy="864096"/>
          </a:xfrm>
        </p:spPr>
        <p:txBody>
          <a:bodyPr>
            <a:noAutofit/>
          </a:bodyPr>
          <a:lstStyle/>
          <a:p>
            <a:r>
              <a:rPr lang="en-GB" dirty="0"/>
              <a:t>Objectives and Scope of Step 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7957AC-8A7C-4216-92DB-BF418CADFE2E}"/>
              </a:ext>
            </a:extLst>
          </p:cNvPr>
          <p:cNvSpPr/>
          <p:nvPr/>
        </p:nvSpPr>
        <p:spPr>
          <a:xfrm>
            <a:off x="299356" y="1762938"/>
            <a:ext cx="1159328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latin typeface="Calibri" panose="020F0502020204030204" pitchFamily="34" charset="0"/>
                <a:cs typeface="Calibri" panose="020F0502020204030204" pitchFamily="34" charset="0"/>
              </a:rPr>
              <a:t>Introduce PFDHA Model owners/originators to IAEA Benchmarking project</a:t>
            </a:r>
          </a:p>
          <a:p>
            <a:endParaRPr lang="en-GB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latin typeface="Calibri" panose="020F0502020204030204" pitchFamily="34" charset="0"/>
                <a:cs typeface="Calibri" panose="020F0502020204030204" pitchFamily="34" charset="0"/>
              </a:rPr>
              <a:t>Document intended uses/limitations of models as interpreted by originators</a:t>
            </a:r>
          </a:p>
          <a:p>
            <a:endParaRPr lang="en-GB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latin typeface="Calibri" panose="020F0502020204030204" pitchFamily="34" charset="0"/>
                <a:cs typeface="Calibri" panose="020F0502020204030204" pitchFamily="34" charset="0"/>
              </a:rPr>
              <a:t>Establish “baseline” hazard curves for later validation exercises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latin typeface="Calibri" panose="020F0502020204030204" pitchFamily="34" charset="0"/>
                <a:cs typeface="Calibri" panose="020F0502020204030204" pitchFamily="34" charset="0"/>
              </a:rPr>
              <a:t>Figure out details for Step 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latin typeface="Calibri" panose="020F0502020204030204" pitchFamily="34" charset="0"/>
                <a:cs typeface="Calibri" panose="020F0502020204030204" pitchFamily="34" charset="0"/>
              </a:rPr>
              <a:t>Holding a meeting (</a:t>
            </a:r>
            <a:r>
              <a:rPr lang="en-GB" sz="2800" b="1" u="sng" dirty="0">
                <a:latin typeface="Calibri" panose="020F0502020204030204" pitchFamily="34" charset="0"/>
                <a:cs typeface="Calibri" panose="020F0502020204030204" pitchFamily="34" charset="0"/>
              </a:rPr>
              <a:t>01/20/2021</a:t>
            </a:r>
            <a:r>
              <a:rPr lang="en-GB" sz="2800" dirty="0">
                <a:latin typeface="Calibri" panose="020F0502020204030204" pitchFamily="34" charset="0"/>
                <a:cs typeface="Calibri" panose="020F0502020204030204" pitchFamily="34" charset="0"/>
              </a:rPr>
              <a:t>) to discuss outcomes and future actions</a:t>
            </a:r>
          </a:p>
        </p:txBody>
      </p:sp>
    </p:spTree>
    <p:extLst>
      <p:ext uri="{BB962C8B-B14F-4D97-AF65-F5344CB8AC3E}">
        <p14:creationId xmlns:p14="http://schemas.microsoft.com/office/powerpoint/2010/main" val="3669500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6632"/>
            <a:ext cx="10009112" cy="864096"/>
          </a:xfrm>
        </p:spPr>
        <p:txBody>
          <a:bodyPr>
            <a:noAutofit/>
          </a:bodyPr>
          <a:lstStyle/>
          <a:p>
            <a:r>
              <a:rPr lang="en-GB" dirty="0"/>
              <a:t>Objectives and Scope of Step 1 </a:t>
            </a:r>
            <a:r>
              <a:rPr lang="en-GB" i="1" dirty="0"/>
              <a:t>continued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8EE84B-EDBA-42C9-9446-F68DD57265CD}"/>
              </a:ext>
            </a:extLst>
          </p:cNvPr>
          <p:cNvSpPr/>
          <p:nvPr/>
        </p:nvSpPr>
        <p:spPr>
          <a:xfrm>
            <a:off x="1199456" y="1487681"/>
            <a:ext cx="10020944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IAEA provides: 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Site coordinates and site dimensions (in Excel and shapefile format)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Source characterization logic trees (parameter values and weights)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Model authors provide: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Fault displacement equation logic tree (parameter values and weights)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Results as tables, plots and PowerPoint presentation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Short answers to questions about approach</a:t>
            </a:r>
          </a:p>
        </p:txBody>
      </p:sp>
    </p:spTree>
    <p:extLst>
      <p:ext uri="{BB962C8B-B14F-4D97-AF65-F5344CB8AC3E}">
        <p14:creationId xmlns:p14="http://schemas.microsoft.com/office/powerpoint/2010/main" val="1300852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1544" y="116632"/>
            <a:ext cx="6120680" cy="864096"/>
          </a:xfrm>
        </p:spPr>
        <p:txBody>
          <a:bodyPr>
            <a:normAutofit/>
          </a:bodyPr>
          <a:lstStyle/>
          <a:p>
            <a:r>
              <a:rPr lang="en-GB" sz="3200" dirty="0"/>
              <a:t>Members of the WG and MO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096A71-99F0-4849-9003-E138AB07DF4D}"/>
              </a:ext>
            </a:extLst>
          </p:cNvPr>
          <p:cNvSpPr/>
          <p:nvPr/>
        </p:nvSpPr>
        <p:spPr>
          <a:xfrm>
            <a:off x="407368" y="1487681"/>
            <a:ext cx="1152128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IAEA PFDHA Benchmarking Working Group (WG): 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Supervisor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Y. Fukushima (IAEA)</a:t>
            </a:r>
          </a:p>
          <a:p>
            <a:pPr lvl="1"/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Managing Consultant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A. Valentini (IAEA)</a:t>
            </a:r>
          </a:p>
          <a:p>
            <a:pPr lvl="1"/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Advisors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S. Thompson (LCI) – T. Sakai (CRIEPI) – E.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Viallet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(EDF) – M. Ono (IAEA)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Model Owners working group for Step 1 (MO):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B. Youngs (for Youngs et al., 2003)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R. Chen (for Petersen et al., 2011)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R. Moss (for Moss and Ross, 2011)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T.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Annaka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(for Takao et al., 2013-2016)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F. Visini (for Nurminen et al., 2020)</a:t>
            </a:r>
          </a:p>
        </p:txBody>
      </p:sp>
    </p:spTree>
    <p:extLst>
      <p:ext uri="{BB962C8B-B14F-4D97-AF65-F5344CB8AC3E}">
        <p14:creationId xmlns:p14="http://schemas.microsoft.com/office/powerpoint/2010/main" val="59602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332" y="-24679"/>
            <a:ext cx="6120680" cy="864096"/>
          </a:xfrm>
        </p:spPr>
        <p:txBody>
          <a:bodyPr/>
          <a:lstStyle/>
          <a:p>
            <a:r>
              <a:rPr lang="en-GB" dirty="0"/>
              <a:t>Test Cases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BAC0BB6-E5CE-4F19-84E4-2B24C3C14E0C}"/>
              </a:ext>
            </a:extLst>
          </p:cNvPr>
          <p:cNvSpPr txBox="1">
            <a:spLocks/>
          </p:cNvSpPr>
          <p:nvPr/>
        </p:nvSpPr>
        <p:spPr>
          <a:xfrm>
            <a:off x="274572" y="1018084"/>
            <a:ext cx="12192000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Arial 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List of Test Cases for Step 1: based on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Futagawa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fault zone (FFZ) characterization by 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HERP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(2015)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16ED6D-F23D-49F9-B4CD-096E9DB8A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140" y="1519799"/>
            <a:ext cx="4612532" cy="529357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310FAA0-41F2-4DCA-AA79-785C35E7D936}"/>
              </a:ext>
            </a:extLst>
          </p:cNvPr>
          <p:cNvSpPr/>
          <p:nvPr/>
        </p:nvSpPr>
        <p:spPr>
          <a:xfrm>
            <a:off x="259332" y="2060848"/>
            <a:ext cx="7060804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u="sng" dirty="0">
                <a:latin typeface="Calibri" panose="020F0502020204030204" pitchFamily="34" charset="0"/>
                <a:cs typeface="Calibri" panose="020F0502020204030204" pitchFamily="34" charset="0"/>
              </a:rPr>
              <a:t>Base Case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Kumamoto Prefectural Office Site: 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z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= 100 m, closest distance site-fault (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= 5.2 km)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Ruptures are combinations of three FFZ segments (in red)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Add logic tree branch alternatives to magnitude and mean rate</a:t>
            </a:r>
          </a:p>
          <a:p>
            <a:pPr marL="0" indent="0"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000" b="1" u="sng" dirty="0">
                <a:latin typeface="Calibri" panose="020F0502020204030204" pitchFamily="34" charset="0"/>
                <a:cs typeface="Calibri" panose="020F0502020204030204" pitchFamily="34" charset="0"/>
              </a:rPr>
              <a:t>Sensitivity Cases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Alternative fault source: SFZ (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= 0.6 km)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Primary fault displacement hazard (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r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= 0 km)</a:t>
            </a:r>
          </a:p>
          <a:p>
            <a:pPr lvl="2"/>
            <a:r>
              <a:rPr lang="en-US" sz="1800" i="1" dirty="0">
                <a:latin typeface="Calibri" panose="020F0502020204030204" pitchFamily="34" charset="0"/>
                <a:cs typeface="Calibri" panose="020F0502020204030204" pitchFamily="34" charset="0"/>
              </a:rPr>
              <a:t>Add Floating* FFZ source alternative (*see slides 18-19)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Primary hazard, SFZ alternative source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Increase distance from site to FFZ (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= 10 km)</a:t>
            </a:r>
          </a:p>
        </p:txBody>
      </p:sp>
    </p:spTree>
    <p:extLst>
      <p:ext uri="{BB962C8B-B14F-4D97-AF65-F5344CB8AC3E}">
        <p14:creationId xmlns:p14="http://schemas.microsoft.com/office/powerpoint/2010/main" val="2531171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DA2EE27-044C-4957-AE60-0AA1280141A9}"/>
              </a:ext>
            </a:extLst>
          </p:cNvPr>
          <p:cNvSpPr txBox="1">
            <a:spLocks/>
          </p:cNvSpPr>
          <p:nvPr/>
        </p:nvSpPr>
        <p:spPr>
          <a:xfrm>
            <a:off x="1203111" y="548680"/>
            <a:ext cx="3418873" cy="8777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Arial 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2400" dirty="0"/>
              <a:t>HERP map of sources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BDB1D0-395E-45C6-B32B-BC092C6CC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76" y="1631728"/>
            <a:ext cx="4257675" cy="4886325"/>
          </a:xfrm>
          <a:prstGeom prst="rect">
            <a:avLst/>
          </a:prstGeom>
        </p:spPr>
      </p:pic>
      <p:sp>
        <p:nvSpPr>
          <p:cNvPr id="10" name="Right Arrow 5">
            <a:extLst>
              <a:ext uri="{FF2B5EF4-FFF2-40B4-BE49-F238E27FC236}">
                <a16:creationId xmlns:a16="http://schemas.microsoft.com/office/drawing/2014/main" id="{D4B8AA53-5D6A-4B07-B56A-57256136FAE5}"/>
              </a:ext>
            </a:extLst>
          </p:cNvPr>
          <p:cNvSpPr/>
          <p:nvPr/>
        </p:nvSpPr>
        <p:spPr>
          <a:xfrm>
            <a:off x="4984289" y="3116725"/>
            <a:ext cx="1653995" cy="1802167"/>
          </a:xfrm>
          <a:prstGeom prst="rightArrow">
            <a:avLst/>
          </a:prstGeo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B754856-40B7-46A0-8505-86A8889C0409}"/>
              </a:ext>
            </a:extLst>
          </p:cNvPr>
          <p:cNvGrpSpPr/>
          <p:nvPr/>
        </p:nvGrpSpPr>
        <p:grpSpPr>
          <a:xfrm>
            <a:off x="8539519" y="1413353"/>
            <a:ext cx="106532" cy="5111257"/>
            <a:chOff x="7510509" y="418391"/>
            <a:chExt cx="106532" cy="511125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3CCFC01-8C17-4E03-86FB-9445EEAE891B}"/>
                </a:ext>
              </a:extLst>
            </p:cNvPr>
            <p:cNvCxnSpPr/>
            <p:nvPr/>
          </p:nvCxnSpPr>
          <p:spPr>
            <a:xfrm>
              <a:off x="7510509" y="418391"/>
              <a:ext cx="35510" cy="1703372"/>
            </a:xfrm>
            <a:prstGeom prst="line">
              <a:avLst/>
            </a:prstGeom>
            <a:ln w="38100">
              <a:solidFill>
                <a:srgbClr val="FF0000"/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C3DC84D-B7D5-4764-A017-0B6EDE9C25A8}"/>
                </a:ext>
              </a:extLst>
            </p:cNvPr>
            <p:cNvCxnSpPr/>
            <p:nvPr/>
          </p:nvCxnSpPr>
          <p:spPr>
            <a:xfrm>
              <a:off x="7528265" y="2122904"/>
              <a:ext cx="35510" cy="1703372"/>
            </a:xfrm>
            <a:prstGeom prst="line">
              <a:avLst/>
            </a:prstGeom>
            <a:ln w="38100">
              <a:solidFill>
                <a:srgbClr val="FF0000"/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460E40B-3F2C-4E54-BF44-16FC32C7C22B}"/>
                </a:ext>
              </a:extLst>
            </p:cNvPr>
            <p:cNvCxnSpPr/>
            <p:nvPr/>
          </p:nvCxnSpPr>
          <p:spPr>
            <a:xfrm>
              <a:off x="7581531" y="3826276"/>
              <a:ext cx="35510" cy="1703372"/>
            </a:xfrm>
            <a:prstGeom prst="line">
              <a:avLst/>
            </a:prstGeom>
            <a:ln w="38100">
              <a:solidFill>
                <a:srgbClr val="FF0000"/>
              </a:solidFill>
              <a:headEnd type="oval" w="med" len="med"/>
              <a:tailEnd type="oval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6" name="5-Point Star 13">
            <a:extLst>
              <a:ext uri="{FF2B5EF4-FFF2-40B4-BE49-F238E27FC236}">
                <a16:creationId xmlns:a16="http://schemas.microsoft.com/office/drawing/2014/main" id="{C7F22C2B-5F1A-4106-A448-1329E372E60B}"/>
              </a:ext>
            </a:extLst>
          </p:cNvPr>
          <p:cNvSpPr/>
          <p:nvPr/>
        </p:nvSpPr>
        <p:spPr>
          <a:xfrm>
            <a:off x="7930553" y="3422499"/>
            <a:ext cx="174171" cy="174171"/>
          </a:xfrm>
          <a:prstGeom prst="star5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23AB6C6-57FF-4926-B5F6-6BE8D8AB54C0}"/>
              </a:ext>
            </a:extLst>
          </p:cNvPr>
          <p:cNvGrpSpPr/>
          <p:nvPr/>
        </p:nvGrpSpPr>
        <p:grpSpPr>
          <a:xfrm>
            <a:off x="8159358" y="2095714"/>
            <a:ext cx="327334" cy="400110"/>
            <a:chOff x="9333307" y="1547409"/>
            <a:chExt cx="327334" cy="40011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F10FC8C-DC0A-43B8-809C-30FA096E71F2}"/>
                </a:ext>
              </a:extLst>
            </p:cNvPr>
            <p:cNvSpPr/>
            <p:nvPr/>
          </p:nvSpPr>
          <p:spPr>
            <a:xfrm>
              <a:off x="9376013" y="1624083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650495F-664F-4D59-84FE-90B0DFE02577}"/>
                </a:ext>
              </a:extLst>
            </p:cNvPr>
            <p:cNvSpPr txBox="1"/>
            <p:nvPr/>
          </p:nvSpPr>
          <p:spPr>
            <a:xfrm>
              <a:off x="9333307" y="1547409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FFBD728-CC11-479D-8420-F59E467ACC9F}"/>
              </a:ext>
            </a:extLst>
          </p:cNvPr>
          <p:cNvGrpSpPr/>
          <p:nvPr/>
        </p:nvGrpSpPr>
        <p:grpSpPr>
          <a:xfrm>
            <a:off x="8169803" y="3961133"/>
            <a:ext cx="267821" cy="400110"/>
            <a:chOff x="9479454" y="2475017"/>
            <a:chExt cx="267821" cy="40011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A015328-B91C-40FB-B4CF-25754AB255B3}"/>
                </a:ext>
              </a:extLst>
            </p:cNvPr>
            <p:cNvSpPr/>
            <p:nvPr/>
          </p:nvSpPr>
          <p:spPr>
            <a:xfrm>
              <a:off x="9501615" y="2563504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F34445F-0575-4426-B6C0-19D627090CE3}"/>
                </a:ext>
              </a:extLst>
            </p:cNvPr>
            <p:cNvSpPr txBox="1"/>
            <p:nvPr/>
          </p:nvSpPr>
          <p:spPr>
            <a:xfrm>
              <a:off x="9479454" y="2475017"/>
              <a:ext cx="2456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892FEE6-BBE4-4F83-B763-77834E47B828}"/>
              </a:ext>
            </a:extLst>
          </p:cNvPr>
          <p:cNvGrpSpPr/>
          <p:nvPr/>
        </p:nvGrpSpPr>
        <p:grpSpPr>
          <a:xfrm>
            <a:off x="8226613" y="5558581"/>
            <a:ext cx="327334" cy="400110"/>
            <a:chOff x="9465220" y="3126705"/>
            <a:chExt cx="327334" cy="40011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941DCA9-B905-4E58-A6FF-D4FFF456552F}"/>
                </a:ext>
              </a:extLst>
            </p:cNvPr>
            <p:cNvSpPr/>
            <p:nvPr/>
          </p:nvSpPr>
          <p:spPr>
            <a:xfrm>
              <a:off x="9497066" y="3192657"/>
              <a:ext cx="245660" cy="2456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AE8213-AF32-4FDD-9758-5C6770331642}"/>
                </a:ext>
              </a:extLst>
            </p:cNvPr>
            <p:cNvSpPr txBox="1"/>
            <p:nvPr/>
          </p:nvSpPr>
          <p:spPr>
            <a:xfrm>
              <a:off x="9465220" y="3126705"/>
              <a:ext cx="3273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26" name="Right Brace 25">
            <a:extLst>
              <a:ext uri="{FF2B5EF4-FFF2-40B4-BE49-F238E27FC236}">
                <a16:creationId xmlns:a16="http://schemas.microsoft.com/office/drawing/2014/main" id="{DCB7DDB1-4C75-4F83-827A-12F5ABC6A904}"/>
              </a:ext>
            </a:extLst>
          </p:cNvPr>
          <p:cNvSpPr/>
          <p:nvPr/>
        </p:nvSpPr>
        <p:spPr>
          <a:xfrm>
            <a:off x="8739420" y="1386524"/>
            <a:ext cx="173950" cy="1703372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B4229162-0FFE-48C9-99BA-0B3B0F730350}"/>
              </a:ext>
            </a:extLst>
          </p:cNvPr>
          <p:cNvSpPr/>
          <p:nvPr/>
        </p:nvSpPr>
        <p:spPr>
          <a:xfrm>
            <a:off x="8739420" y="3128239"/>
            <a:ext cx="173950" cy="1703372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Brace 27">
            <a:extLst>
              <a:ext uri="{FF2B5EF4-FFF2-40B4-BE49-F238E27FC236}">
                <a16:creationId xmlns:a16="http://schemas.microsoft.com/office/drawing/2014/main" id="{714EBD7B-65D1-4D12-BF2E-2630BB89E34C}"/>
              </a:ext>
            </a:extLst>
          </p:cNvPr>
          <p:cNvSpPr/>
          <p:nvPr/>
        </p:nvSpPr>
        <p:spPr>
          <a:xfrm>
            <a:off x="8739420" y="4843827"/>
            <a:ext cx="173950" cy="1703372"/>
          </a:xfrm>
          <a:prstGeom prst="righ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6DDB68-D329-4237-8B56-33FED811B83F}"/>
              </a:ext>
            </a:extLst>
          </p:cNvPr>
          <p:cNvSpPr txBox="1"/>
          <p:nvPr/>
        </p:nvSpPr>
        <p:spPr>
          <a:xfrm>
            <a:off x="9077761" y="2053544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24 km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A8E46A9-C79D-48FE-B8D7-3A9298A711A0}"/>
              </a:ext>
            </a:extLst>
          </p:cNvPr>
          <p:cNvSpPr txBox="1"/>
          <p:nvPr/>
        </p:nvSpPr>
        <p:spPr>
          <a:xfrm>
            <a:off x="9045336" y="3749348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22 km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C664242-CA5F-4419-B070-43C875DC53B8}"/>
              </a:ext>
            </a:extLst>
          </p:cNvPr>
          <p:cNvSpPr txBox="1"/>
          <p:nvPr/>
        </p:nvSpPr>
        <p:spPr>
          <a:xfrm>
            <a:off x="9045336" y="5464937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 km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0EA1C8-26B7-44AD-A9D1-EBAB5164B01C}"/>
              </a:ext>
            </a:extLst>
          </p:cNvPr>
          <p:cNvSpPr txBox="1"/>
          <p:nvPr/>
        </p:nvSpPr>
        <p:spPr>
          <a:xfrm>
            <a:off x="8025452" y="3524122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5.2 km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C52D14A-A8D2-4A56-AABB-1C76240026B3}"/>
              </a:ext>
            </a:extLst>
          </p:cNvPr>
          <p:cNvCxnSpPr/>
          <p:nvPr/>
        </p:nvCxnSpPr>
        <p:spPr>
          <a:xfrm>
            <a:off x="8061488" y="3530992"/>
            <a:ext cx="513541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F91C729-7B3C-4943-AA20-54DB13C028F0}"/>
              </a:ext>
            </a:extLst>
          </p:cNvPr>
          <p:cNvCxnSpPr>
            <a:cxnSpLocks/>
          </p:cNvCxnSpPr>
          <p:nvPr/>
        </p:nvCxnSpPr>
        <p:spPr>
          <a:xfrm flipV="1">
            <a:off x="7874408" y="3013035"/>
            <a:ext cx="590789" cy="130861"/>
          </a:xfrm>
          <a:prstGeom prst="straightConnector1">
            <a:avLst/>
          </a:prstGeom>
          <a:ln w="19050">
            <a:solidFill>
              <a:srgbClr val="7030A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9A95FAA-742D-4FF3-B24A-66EC5347F65A}"/>
              </a:ext>
            </a:extLst>
          </p:cNvPr>
          <p:cNvCxnSpPr>
            <a:cxnSpLocks/>
          </p:cNvCxnSpPr>
          <p:nvPr/>
        </p:nvCxnSpPr>
        <p:spPr>
          <a:xfrm>
            <a:off x="7977586" y="3143896"/>
            <a:ext cx="40053" cy="248499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1A0892C2-B4BC-414F-A619-3AEDC9ADB062}"/>
              </a:ext>
            </a:extLst>
          </p:cNvPr>
          <p:cNvSpPr txBox="1"/>
          <p:nvPr/>
        </p:nvSpPr>
        <p:spPr>
          <a:xfrm>
            <a:off x="7393365" y="3225068"/>
            <a:ext cx="6947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0.6 km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D5F41DA-9158-4CFA-B0C7-4578DAF8C211}"/>
              </a:ext>
            </a:extLst>
          </p:cNvPr>
          <p:cNvSpPr txBox="1"/>
          <p:nvPr/>
        </p:nvSpPr>
        <p:spPr>
          <a:xfrm>
            <a:off x="4960337" y="3784886"/>
            <a:ext cx="1584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simplification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CBFAB9-236B-413A-99CC-4FC6625A8829}"/>
              </a:ext>
            </a:extLst>
          </p:cNvPr>
          <p:cNvSpPr txBox="1"/>
          <p:nvPr/>
        </p:nvSpPr>
        <p:spPr>
          <a:xfrm>
            <a:off x="10328865" y="3472093"/>
            <a:ext cx="18043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Futagawa</a:t>
            </a:r>
            <a:endParaRPr lang="en-US" sz="2000" dirty="0"/>
          </a:p>
          <a:p>
            <a:pPr algn="ctr"/>
            <a:r>
              <a:rPr lang="en-US" sz="2000" dirty="0"/>
              <a:t>Fault Zone</a:t>
            </a:r>
          </a:p>
          <a:p>
            <a:pPr algn="ctr"/>
            <a:r>
              <a:rPr lang="en-US" sz="2000" dirty="0"/>
              <a:t>(FFZ)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C80211A-BB9C-4A53-9EE3-67F9A0670323}"/>
              </a:ext>
            </a:extLst>
          </p:cNvPr>
          <p:cNvSpPr txBox="1"/>
          <p:nvPr/>
        </p:nvSpPr>
        <p:spPr>
          <a:xfrm>
            <a:off x="6391106" y="1749792"/>
            <a:ext cx="13019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/>
              <a:t>Suizenji</a:t>
            </a:r>
            <a:endParaRPr lang="en-US" sz="2000" dirty="0"/>
          </a:p>
          <a:p>
            <a:pPr algn="ctr"/>
            <a:r>
              <a:rPr lang="en-US" sz="2000" dirty="0"/>
              <a:t>Fault Zone</a:t>
            </a:r>
          </a:p>
          <a:p>
            <a:pPr algn="ctr"/>
            <a:r>
              <a:rPr lang="en-US" sz="2000" dirty="0"/>
              <a:t>(SFZ)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257C068E-8C8E-44B9-ACD1-FF287275CA61}"/>
              </a:ext>
            </a:extLst>
          </p:cNvPr>
          <p:cNvSpPr txBox="1">
            <a:spLocks/>
          </p:cNvSpPr>
          <p:nvPr/>
        </p:nvSpPr>
        <p:spPr>
          <a:xfrm>
            <a:off x="6638284" y="548680"/>
            <a:ext cx="4631655" cy="877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Step 1 model of sources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EAA1DE1-B421-4D15-AC36-41067C346AE1}"/>
              </a:ext>
            </a:extLst>
          </p:cNvPr>
          <p:cNvCxnSpPr/>
          <p:nvPr/>
        </p:nvCxnSpPr>
        <p:spPr>
          <a:xfrm>
            <a:off x="7536160" y="2495824"/>
            <a:ext cx="576064" cy="556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677108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Theme">
  <a:themeElements>
    <a:clrScheme name="Custom 2">
      <a:dk1>
        <a:srgbClr val="003399"/>
      </a:dk1>
      <a:lt1>
        <a:sysClr val="window" lastClr="FFFFFF"/>
      </a:lt1>
      <a:dk2>
        <a:srgbClr val="3366CC"/>
      </a:dk2>
      <a:lt2>
        <a:srgbClr val="DBDBDD"/>
      </a:lt2>
      <a:accent1>
        <a:srgbClr val="6699CC"/>
      </a:accent1>
      <a:accent2>
        <a:srgbClr val="FF9900"/>
      </a:accent2>
      <a:accent3>
        <a:srgbClr val="99CC00"/>
      </a:accent3>
      <a:accent4>
        <a:srgbClr val="8681B8"/>
      </a:accent4>
      <a:accent5>
        <a:srgbClr val="32A14C"/>
      </a:accent5>
      <a:accent6>
        <a:srgbClr val="99CCFF"/>
      </a:accent6>
      <a:hlink>
        <a:srgbClr val="6699CC"/>
      </a:hlink>
      <a:folHlink>
        <a:srgbClr val="8681B8"/>
      </a:folHlink>
    </a:clrScheme>
    <a:fontScheme name="procureme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AEA_Presentation_templ_2.pptx" id="{61787062-5497-44E0-875A-ABFA9A5289F4}" vid="{08437EB2-6B13-4764-9604-52A8966C5A1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851</TotalTime>
  <Words>2581</Words>
  <Application>Microsoft Office PowerPoint</Application>
  <PresentationFormat>Widescreen</PresentationFormat>
  <Paragraphs>518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Arial </vt:lpstr>
      <vt:lpstr>Calibri</vt:lpstr>
      <vt:lpstr>Times New Roman</vt:lpstr>
      <vt:lpstr>Wingdings</vt:lpstr>
      <vt:lpstr>3_Office Theme</vt:lpstr>
      <vt:lpstr>PFDHA Benchmarking Study Step 1: Model Owner Testing</vt:lpstr>
      <vt:lpstr>Content</vt:lpstr>
      <vt:lpstr>Introduction</vt:lpstr>
      <vt:lpstr>Introduction</vt:lpstr>
      <vt:lpstr>Objectives and Scope of Step 1</vt:lpstr>
      <vt:lpstr>Objectives and Scope of Step 1 continued</vt:lpstr>
      <vt:lpstr>Members of the WG and MO</vt:lpstr>
      <vt:lpstr>Test Cases</vt:lpstr>
      <vt:lpstr>PowerPoint Presentation</vt:lpstr>
      <vt:lpstr>Site and sources coordinates for test cases</vt:lpstr>
      <vt:lpstr>Base Case – Kumamoto Site</vt:lpstr>
      <vt:lpstr>Base Case: Distributed fault displacement hazard</vt:lpstr>
      <vt:lpstr>Base Case Source Logic Tree – single path</vt:lpstr>
      <vt:lpstr>Base Case Source Logic Tree – multi-path. Model epistemic uncertainty in source mag and rate</vt:lpstr>
      <vt:lpstr>Sensitivity Cases – Kumamoto Site</vt:lpstr>
      <vt:lpstr>Sensitivity Case 1: Change source to SFZ</vt:lpstr>
      <vt:lpstr>Sensitivity Cases – Kumamoto Site</vt:lpstr>
      <vt:lpstr>Sensitivity Cases 2 and 3: Move site onto fault (r = 0); test floating</vt:lpstr>
      <vt:lpstr>Sensitivity Case 2: Source Logic Tree</vt:lpstr>
      <vt:lpstr>Sensitivity Cases – Kumamoto Site</vt:lpstr>
      <vt:lpstr>Sensitivity Case 4: Site farther from principal fault (r &gt; 0)</vt:lpstr>
      <vt:lpstr>Requested Results</vt:lpstr>
      <vt:lpstr>Requested Results continued</vt:lpstr>
      <vt:lpstr>Requested Results continued</vt:lpstr>
      <vt:lpstr>Next Steps: Preparation for Step 2</vt:lpstr>
      <vt:lpstr>For any questions and clarification please send an email to A.Valentini@iaea.org</vt:lpstr>
    </vt:vector>
  </TitlesOfParts>
  <Company>IAEA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DELATTRE, Dominique Jules</dc:creator>
  <cp:lastModifiedBy>VALENTINI, Alessandro</cp:lastModifiedBy>
  <cp:revision>419</cp:revision>
  <cp:lastPrinted>2014-11-21T01:31:37Z</cp:lastPrinted>
  <dcterms:created xsi:type="dcterms:W3CDTF">2009-10-12T12:27:31Z</dcterms:created>
  <dcterms:modified xsi:type="dcterms:W3CDTF">2020-11-09T10:48:00Z</dcterms:modified>
</cp:coreProperties>
</file>

<file path=docProps/thumbnail.jpeg>
</file>